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83" r:id="rId4"/>
    <p:sldId id="258" r:id="rId5"/>
    <p:sldId id="259" r:id="rId6"/>
    <p:sldId id="260" r:id="rId7"/>
    <p:sldId id="261" r:id="rId8"/>
    <p:sldId id="263" r:id="rId9"/>
    <p:sldId id="264" r:id="rId10"/>
    <p:sldId id="265" r:id="rId11"/>
    <p:sldId id="266" r:id="rId12"/>
    <p:sldId id="267" r:id="rId13"/>
    <p:sldId id="291" r:id="rId14"/>
    <p:sldId id="268" r:id="rId15"/>
    <p:sldId id="269" r:id="rId16"/>
    <p:sldId id="270" r:id="rId17"/>
    <p:sldId id="305" r:id="rId18"/>
    <p:sldId id="271" r:id="rId19"/>
    <p:sldId id="272" r:id="rId20"/>
    <p:sldId id="311" r:id="rId21"/>
    <p:sldId id="312" r:id="rId22"/>
    <p:sldId id="313" r:id="rId23"/>
    <p:sldId id="314" r:id="rId24"/>
    <p:sldId id="273" r:id="rId25"/>
    <p:sldId id="274" r:id="rId26"/>
    <p:sldId id="275" r:id="rId27"/>
    <p:sldId id="284" r:id="rId28"/>
    <p:sldId id="285" r:id="rId29"/>
    <p:sldId id="295" r:id="rId30"/>
    <p:sldId id="276" r:id="rId31"/>
    <p:sldId id="296" r:id="rId32"/>
    <p:sldId id="297" r:id="rId33"/>
    <p:sldId id="301" r:id="rId34"/>
    <p:sldId id="302" r:id="rId35"/>
    <p:sldId id="303" r:id="rId36"/>
    <p:sldId id="304" r:id="rId37"/>
    <p:sldId id="299" r:id="rId38"/>
    <p:sldId id="293" r:id="rId39"/>
    <p:sldId id="294" r:id="rId40"/>
    <p:sldId id="280" r:id="rId41"/>
    <p:sldId id="281" r:id="rId42"/>
    <p:sldId id="288" r:id="rId43"/>
    <p:sldId id="289" r:id="rId44"/>
    <p:sldId id="290" r:id="rId45"/>
    <p:sldId id="28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6" d="100"/>
          <a:sy n="96" d="100"/>
        </p:scale>
        <p:origin x="101"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A06FF80-F793-4E04-92E8-EF89A8D05694}" type="datetimeFigureOut">
              <a:rPr lang="en-US" smtClean="0"/>
              <a:t>2/21/2025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8E5F039E-5EAB-40CD-9D84-884EABE04D77}"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8060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06FF80-F793-4E04-92E8-EF89A8D05694}" type="datetimeFigureOut">
              <a:rPr lang="en-US" smtClean="0"/>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039E-5EAB-40CD-9D84-884EABE04D77}" type="slidenum">
              <a:rPr lang="en-US" smtClean="0"/>
              <a:t>‹#›</a:t>
            </a:fld>
            <a:endParaRPr lang="en-US"/>
          </a:p>
        </p:txBody>
      </p:sp>
    </p:spTree>
    <p:extLst>
      <p:ext uri="{BB962C8B-B14F-4D97-AF65-F5344CB8AC3E}">
        <p14:creationId xmlns:p14="http://schemas.microsoft.com/office/powerpoint/2010/main" val="268919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06FF80-F793-4E04-92E8-EF89A8D05694}" type="datetimeFigureOut">
              <a:rPr lang="en-US" smtClean="0"/>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039E-5EAB-40CD-9D84-884EABE04D77}"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9884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06FF80-F793-4E04-92E8-EF89A8D05694}" type="datetimeFigureOut">
              <a:rPr lang="en-US" smtClean="0"/>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039E-5EAB-40CD-9D84-884EABE04D77}"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5233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06FF80-F793-4E04-92E8-EF89A8D05694}" type="datetimeFigureOut">
              <a:rPr lang="en-US" smtClean="0"/>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039E-5EAB-40CD-9D84-884EABE04D77}" type="slidenum">
              <a:rPr lang="en-US" smtClean="0"/>
              <a:t>‹#›</a:t>
            </a:fld>
            <a:endParaRPr lang="en-US"/>
          </a:p>
        </p:txBody>
      </p:sp>
    </p:spTree>
    <p:extLst>
      <p:ext uri="{BB962C8B-B14F-4D97-AF65-F5344CB8AC3E}">
        <p14:creationId xmlns:p14="http://schemas.microsoft.com/office/powerpoint/2010/main" val="3185081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06FF80-F793-4E04-92E8-EF89A8D05694}" type="datetimeFigureOut">
              <a:rPr lang="en-US" smtClean="0"/>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039E-5EAB-40CD-9D84-884EABE04D77}"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0766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06FF80-F793-4E04-92E8-EF89A8D05694}" type="datetimeFigureOut">
              <a:rPr lang="en-US" smtClean="0"/>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039E-5EAB-40CD-9D84-884EABE04D77}"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3137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06FF80-F793-4E04-92E8-EF89A8D05694}" type="datetimeFigureOut">
              <a:rPr lang="en-US" smtClean="0"/>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039E-5EAB-40CD-9D84-884EABE04D7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79323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06FF80-F793-4E04-92E8-EF89A8D05694}" type="datetimeFigureOut">
              <a:rPr lang="en-US" smtClean="0"/>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039E-5EAB-40CD-9D84-884EABE04D77}"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5438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06FF80-F793-4E04-92E8-EF89A8D05694}" type="datetimeFigureOut">
              <a:rPr lang="en-US" smtClean="0"/>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039E-5EAB-40CD-9D84-884EABE04D77}" type="slidenum">
              <a:rPr lang="en-US" smtClean="0"/>
              <a:t>‹#›</a:t>
            </a:fld>
            <a:endParaRPr lang="en-US"/>
          </a:p>
        </p:txBody>
      </p:sp>
    </p:spTree>
    <p:extLst>
      <p:ext uri="{BB962C8B-B14F-4D97-AF65-F5344CB8AC3E}">
        <p14:creationId xmlns:p14="http://schemas.microsoft.com/office/powerpoint/2010/main" val="3973701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06FF80-F793-4E04-92E8-EF89A8D05694}" type="datetimeFigureOut">
              <a:rPr lang="en-US" smtClean="0"/>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F039E-5EAB-40CD-9D84-884EABE04D77}"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7172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06FF80-F793-4E04-92E8-EF89A8D05694}" type="datetimeFigureOut">
              <a:rPr lang="en-US" smtClean="0"/>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039E-5EAB-40CD-9D84-884EABE04D77}" type="slidenum">
              <a:rPr lang="en-US" smtClean="0"/>
              <a:t>‹#›</a:t>
            </a:fld>
            <a:endParaRPr lang="en-US"/>
          </a:p>
        </p:txBody>
      </p:sp>
    </p:spTree>
    <p:extLst>
      <p:ext uri="{BB962C8B-B14F-4D97-AF65-F5344CB8AC3E}">
        <p14:creationId xmlns:p14="http://schemas.microsoft.com/office/powerpoint/2010/main" val="467502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06FF80-F793-4E04-92E8-EF89A8D05694}" type="datetimeFigureOut">
              <a:rPr lang="en-US" smtClean="0"/>
              <a:t>2/21/2025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5F039E-5EAB-40CD-9D84-884EABE04D77}"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6593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06FF80-F793-4E04-92E8-EF89A8D05694}" type="datetimeFigureOut">
              <a:rPr lang="en-US" smtClean="0"/>
              <a:t>2/21/2025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5F039E-5EAB-40CD-9D84-884EABE04D7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4962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06FF80-F793-4E04-92E8-EF89A8D05694}" type="datetimeFigureOut">
              <a:rPr lang="en-US" smtClean="0"/>
              <a:t>2/21/2025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5F039E-5EAB-40CD-9D84-884EABE04D77}" type="slidenum">
              <a:rPr lang="en-US" smtClean="0"/>
              <a:t>‹#›</a:t>
            </a:fld>
            <a:endParaRPr lang="en-US"/>
          </a:p>
        </p:txBody>
      </p:sp>
    </p:spTree>
    <p:extLst>
      <p:ext uri="{BB962C8B-B14F-4D97-AF65-F5344CB8AC3E}">
        <p14:creationId xmlns:p14="http://schemas.microsoft.com/office/powerpoint/2010/main" val="2341184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06FF80-F793-4E04-92E8-EF89A8D05694}" type="datetimeFigureOut">
              <a:rPr lang="en-US" smtClean="0"/>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039E-5EAB-40CD-9D84-884EABE04D77}"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002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06FF80-F793-4E04-92E8-EF89A8D05694}" type="datetimeFigureOut">
              <a:rPr lang="en-US" smtClean="0"/>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F039E-5EAB-40CD-9D84-884EABE04D77}" type="slidenum">
              <a:rPr lang="en-US" smtClean="0"/>
              <a:t>‹#›</a:t>
            </a:fld>
            <a:endParaRPr lang="en-US"/>
          </a:p>
        </p:txBody>
      </p:sp>
    </p:spTree>
    <p:extLst>
      <p:ext uri="{BB962C8B-B14F-4D97-AF65-F5344CB8AC3E}">
        <p14:creationId xmlns:p14="http://schemas.microsoft.com/office/powerpoint/2010/main" val="2919875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A06FF80-F793-4E04-92E8-EF89A8D05694}" type="datetimeFigureOut">
              <a:rPr lang="en-US" smtClean="0"/>
              <a:t>2/21/2025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E5F039E-5EAB-40CD-9D84-884EABE04D77}" type="slidenum">
              <a:rPr lang="en-US" smtClean="0"/>
              <a:t>‹#›</a:t>
            </a:fld>
            <a:endParaRPr lang="en-US"/>
          </a:p>
        </p:txBody>
      </p:sp>
    </p:spTree>
    <p:extLst>
      <p:ext uri="{BB962C8B-B14F-4D97-AF65-F5344CB8AC3E}">
        <p14:creationId xmlns:p14="http://schemas.microsoft.com/office/powerpoint/2010/main" val="1804130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a:r>
            <a:br>
              <a:rPr lang="en-US" dirty="0"/>
            </a:br>
            <a:endParaRPr lang="en-US" dirty="0"/>
          </a:p>
        </p:txBody>
      </p:sp>
      <p:sp>
        <p:nvSpPr>
          <p:cNvPr id="3" name="Subtitle 2"/>
          <p:cNvSpPr>
            <a:spLocks noGrp="1"/>
          </p:cNvSpPr>
          <p:nvPr>
            <p:ph type="subTitle" idx="1"/>
          </p:nvPr>
        </p:nvSpPr>
        <p:spPr/>
        <p:txBody>
          <a:bodyPr>
            <a:normAutofit fontScale="40000" lnSpcReduction="20000"/>
          </a:bodyPr>
          <a:lstStyle/>
          <a:p>
            <a:r>
              <a:rPr lang="en-US" sz="6000" dirty="0" err="1" smtClean="0"/>
              <a:t>Allahdad</a:t>
            </a:r>
            <a:endParaRPr lang="en-US" sz="6000" dirty="0"/>
          </a:p>
          <a:p>
            <a:r>
              <a:rPr lang="en-US" sz="6000" dirty="0" smtClean="0"/>
              <a:t>023-22-0056</a:t>
            </a:r>
            <a:endParaRPr lang="en-US" sz="6000" dirty="0"/>
          </a:p>
          <a:p>
            <a:r>
              <a:rPr lang="en-US" sz="6000" dirty="0"/>
              <a:t>Climate change in Pakistan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 y="979170"/>
            <a:ext cx="10957560" cy="2244090"/>
          </a:xfrm>
          <a:prstGeom prst="rect">
            <a:avLst/>
          </a:prstGeom>
        </p:spPr>
      </p:pic>
    </p:spTree>
    <p:extLst>
      <p:ext uri="{BB962C8B-B14F-4D97-AF65-F5344CB8AC3E}">
        <p14:creationId xmlns:p14="http://schemas.microsoft.com/office/powerpoint/2010/main" val="22343520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Manufacturing of goods</a:t>
            </a:r>
          </a:p>
        </p:txBody>
      </p:sp>
      <p:sp>
        <p:nvSpPr>
          <p:cNvPr id="3" name="Content Placeholder 2"/>
          <p:cNvSpPr>
            <a:spLocks noGrp="1"/>
          </p:cNvSpPr>
          <p:nvPr>
            <p:ph idx="1"/>
          </p:nvPr>
        </p:nvSpPr>
        <p:spPr/>
        <p:txBody>
          <a:bodyPr>
            <a:normAutofit/>
          </a:bodyPr>
          <a:lstStyle/>
          <a:p>
            <a:r>
              <a:rPr lang="en-US" sz="4400" dirty="0"/>
              <a:t>is the process of making of goods by hand or by machine that upon completion the business sells to a customer.</a:t>
            </a:r>
          </a:p>
        </p:txBody>
      </p:sp>
    </p:spTree>
    <p:extLst>
      <p:ext uri="{BB962C8B-B14F-4D97-AF65-F5344CB8AC3E}">
        <p14:creationId xmlns:p14="http://schemas.microsoft.com/office/powerpoint/2010/main" val="3313552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heel(1)">
                                      <p:cBhvr>
                                        <p:cTn id="15"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Fuel of Factory of Manufacturing goods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1104" y="2557463"/>
            <a:ext cx="5529791" cy="3317875"/>
          </a:xfrm>
        </p:spPr>
      </p:pic>
    </p:spTree>
    <p:extLst>
      <p:ext uri="{BB962C8B-B14F-4D97-AF65-F5344CB8AC3E}">
        <p14:creationId xmlns:p14="http://schemas.microsoft.com/office/powerpoint/2010/main" val="1452668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Garbage of that goods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8172" y="2557463"/>
            <a:ext cx="5895656" cy="3317875"/>
          </a:xfrm>
        </p:spPr>
      </p:pic>
    </p:spTree>
    <p:extLst>
      <p:ext uri="{BB962C8B-B14F-4D97-AF65-F5344CB8AC3E}">
        <p14:creationId xmlns:p14="http://schemas.microsoft.com/office/powerpoint/2010/main" val="41193189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Burning of that Garbage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5239" y="2557463"/>
            <a:ext cx="5461522" cy="3317875"/>
          </a:xfrm>
        </p:spPr>
      </p:pic>
    </p:spTree>
    <p:extLst>
      <p:ext uri="{BB962C8B-B14F-4D97-AF65-F5344CB8AC3E}">
        <p14:creationId xmlns:p14="http://schemas.microsoft.com/office/powerpoint/2010/main" val="387507707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0455" y="1408017"/>
            <a:ext cx="9601196" cy="1303867"/>
          </a:xfrm>
        </p:spPr>
        <p:txBody>
          <a:bodyPr>
            <a:normAutofit fontScale="90000"/>
          </a:bodyPr>
          <a:lstStyle/>
          <a:p>
            <a:r>
              <a:rPr lang="en-US" dirty="0"/>
              <a:t>                    Using  Transportation</a:t>
            </a:r>
            <a:br>
              <a:rPr lang="en-US" dirty="0"/>
            </a:br>
            <a:endParaRPr lang="en-US" dirty="0"/>
          </a:p>
        </p:txBody>
      </p:sp>
      <p:sp>
        <p:nvSpPr>
          <p:cNvPr id="3" name="Content Placeholder 2"/>
          <p:cNvSpPr>
            <a:spLocks noGrp="1"/>
          </p:cNvSpPr>
          <p:nvPr>
            <p:ph idx="1"/>
          </p:nvPr>
        </p:nvSpPr>
        <p:spPr/>
        <p:txBody>
          <a:bodyPr/>
          <a:lstStyle/>
          <a:p>
            <a:r>
              <a:rPr lang="en-US" sz="4400" dirty="0"/>
              <a:t>Over Traffic is also the biggest cause  of global warming. The vehicles </a:t>
            </a:r>
          </a:p>
          <a:p>
            <a:pPr marL="0" indent="0">
              <a:buNone/>
            </a:pPr>
            <a:r>
              <a:rPr lang="en-US" sz="4400" dirty="0"/>
              <a:t>that  consume oil and produce heat and noise , spoil the environment.</a:t>
            </a:r>
          </a:p>
          <a:p>
            <a:pPr marL="0" indent="0">
              <a:buNone/>
            </a:pPr>
            <a:endParaRPr lang="en-US" dirty="0"/>
          </a:p>
        </p:txBody>
      </p:sp>
    </p:spTree>
    <p:extLst>
      <p:ext uri="{BB962C8B-B14F-4D97-AF65-F5344CB8AC3E}">
        <p14:creationId xmlns:p14="http://schemas.microsoft.com/office/powerpoint/2010/main" val="32628132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par>
                                <p:cTn id="13" presetID="14" presetClass="exit" presetSubtype="10" fill="hold" nodeType="withEffect">
                                  <p:stCondLst>
                                    <p:cond delay="0"/>
                                  </p:stCondLst>
                                  <p:childTnLst>
                                    <p:animEffect transition="out" filter="randombar(horizontal)">
                                      <p:cBhvr>
                                        <p:cTn id="14" dur="500"/>
                                        <p:tgtEl>
                                          <p:spTgt spid="3">
                                            <p:txEl>
                                              <p:pRg st="1" end="1"/>
                                            </p:txEl>
                                          </p:spTgt>
                                        </p:tgtEl>
                                      </p:cBhvr>
                                    </p:animEffect>
                                    <p:set>
                                      <p:cBhvr>
                                        <p:cTn id="15"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Over Traffic in Pakistan</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101" t="228" r="33400" b="-228"/>
          <a:stretch/>
        </p:blipFill>
        <p:spPr>
          <a:xfrm>
            <a:off x="-25052" y="1365337"/>
            <a:ext cx="12217051" cy="5480137"/>
          </a:xfrm>
        </p:spPr>
      </p:pic>
    </p:spTree>
    <p:extLst>
      <p:ext uri="{BB962C8B-B14F-4D97-AF65-F5344CB8AC3E}">
        <p14:creationId xmlns:p14="http://schemas.microsoft.com/office/powerpoint/2010/main" val="932299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Green House gases</a:t>
            </a:r>
          </a:p>
        </p:txBody>
      </p:sp>
      <p:sp>
        <p:nvSpPr>
          <p:cNvPr id="3" name="Content Placeholder 2"/>
          <p:cNvSpPr>
            <a:spLocks noGrp="1"/>
          </p:cNvSpPr>
          <p:nvPr>
            <p:ph idx="1"/>
          </p:nvPr>
        </p:nvSpPr>
        <p:spPr/>
        <p:txBody>
          <a:bodyPr/>
          <a:lstStyle/>
          <a:p>
            <a:r>
              <a:rPr lang="en-US" sz="4500" dirty="0"/>
              <a:t>The main gas responsible for the green house effect includes carbon dioxide, methane, nitrous oxide, and water vapor.</a:t>
            </a:r>
            <a:r>
              <a:rPr lang="en-US" dirty="0"/>
              <a:t> </a:t>
            </a:r>
          </a:p>
        </p:txBody>
      </p:sp>
    </p:spTree>
    <p:extLst>
      <p:ext uri="{BB962C8B-B14F-4D97-AF65-F5344CB8AC3E}">
        <p14:creationId xmlns:p14="http://schemas.microsoft.com/office/powerpoint/2010/main" val="1463120233"/>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anim calcmode="lin" valueType="num">
                                      <p:cBhvr>
                                        <p:cTn id="13"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4"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37771" y="969606"/>
            <a:ext cx="9601196" cy="1303867"/>
          </a:xfrm>
        </p:spPr>
        <p:txBody>
          <a:bodyPr/>
          <a:lstStyle/>
          <a:p>
            <a:r>
              <a:rPr lang="en-US" dirty="0"/>
              <a:t>                       Green House Gases</a:t>
            </a:r>
          </a:p>
        </p:txBody>
      </p:sp>
      <p:sp>
        <p:nvSpPr>
          <p:cNvPr id="3" name="Content Placeholder 2"/>
          <p:cNvSpPr>
            <a:spLocks noGrp="1"/>
          </p:cNvSpPr>
          <p:nvPr>
            <p:ph idx="1"/>
          </p:nvPr>
        </p:nvSpPr>
        <p:spPr/>
        <p:txBody>
          <a:bodyPr/>
          <a:lstStyle/>
          <a:p>
            <a:r>
              <a:rPr lang="en-US" b="1" dirty="0"/>
              <a:t>carbon dioxide</a:t>
            </a:r>
          </a:p>
          <a:p>
            <a:r>
              <a:rPr lang="en-US" b="1" dirty="0"/>
              <a:t> methane</a:t>
            </a:r>
          </a:p>
          <a:p>
            <a:r>
              <a:rPr lang="en-US" b="1" dirty="0"/>
              <a:t> nitrous oxide</a:t>
            </a:r>
          </a:p>
          <a:p>
            <a:r>
              <a:rPr lang="en-US" b="1" dirty="0"/>
              <a:t> water vapor</a:t>
            </a:r>
            <a:endParaRPr lang="en-US" dirty="0"/>
          </a:p>
        </p:txBody>
      </p:sp>
    </p:spTree>
    <p:extLst>
      <p:ext uri="{BB962C8B-B14F-4D97-AF65-F5344CB8AC3E}">
        <p14:creationId xmlns:p14="http://schemas.microsoft.com/office/powerpoint/2010/main" val="1525162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Green House gases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41538" y="2557463"/>
            <a:ext cx="3108924" cy="3317875"/>
          </a:xfrm>
        </p:spPr>
      </p:pic>
    </p:spTree>
    <p:extLst>
      <p:ext uri="{BB962C8B-B14F-4D97-AF65-F5344CB8AC3E}">
        <p14:creationId xmlns:p14="http://schemas.microsoft.com/office/powerpoint/2010/main" val="39053671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Effects of Climate Change in Pakistan </a:t>
            </a:r>
          </a:p>
        </p:txBody>
      </p:sp>
      <p:sp>
        <p:nvSpPr>
          <p:cNvPr id="3" name="Content Placeholder 2"/>
          <p:cNvSpPr>
            <a:spLocks noGrp="1"/>
          </p:cNvSpPr>
          <p:nvPr>
            <p:ph idx="1"/>
          </p:nvPr>
        </p:nvSpPr>
        <p:spPr/>
        <p:txBody>
          <a:bodyPr/>
          <a:lstStyle/>
          <a:p>
            <a:r>
              <a:rPr lang="en-US" dirty="0"/>
              <a:t> leads to an increase in flood risk</a:t>
            </a:r>
          </a:p>
          <a:p>
            <a:r>
              <a:rPr lang="en-US" dirty="0"/>
              <a:t>Unseasonable rains</a:t>
            </a:r>
          </a:p>
          <a:p>
            <a:r>
              <a:rPr lang="en-US" dirty="0"/>
              <a:t>Melting of glaciers </a:t>
            </a:r>
          </a:p>
          <a:p>
            <a:r>
              <a:rPr lang="en-US" dirty="0"/>
              <a:t>Food Crises</a:t>
            </a:r>
          </a:p>
          <a:p>
            <a:r>
              <a:rPr lang="en-US" dirty="0"/>
              <a:t>Economic loss</a:t>
            </a:r>
          </a:p>
          <a:p>
            <a:r>
              <a:rPr lang="en-US" dirty="0"/>
              <a:t>Infrastructure </a:t>
            </a:r>
          </a:p>
          <a:p>
            <a:pPr marL="0" indent="0">
              <a:buNone/>
            </a:pPr>
            <a:endParaRPr lang="en-US" dirty="0"/>
          </a:p>
        </p:txBody>
      </p:sp>
    </p:spTree>
    <p:extLst>
      <p:ext uri="{BB962C8B-B14F-4D97-AF65-F5344CB8AC3E}">
        <p14:creationId xmlns:p14="http://schemas.microsoft.com/office/powerpoint/2010/main" val="231886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80">
                                          <p:stCondLst>
                                            <p:cond delay="0"/>
                                          </p:stCondLst>
                                        </p:cTn>
                                        <p:tgtEl>
                                          <p:spTgt spid="3">
                                            <p:txEl>
                                              <p:pRg st="0" end="0"/>
                                            </p:txEl>
                                          </p:spTgt>
                                        </p:tgtEl>
                                      </p:cBhvr>
                                    </p:animEffect>
                                    <p:anim calcmode="lin" valueType="num">
                                      <p:cBhvr>
                                        <p:cTn id="15"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0" end="0"/>
                                            </p:txEl>
                                          </p:spTgt>
                                        </p:tgtEl>
                                      </p:cBhvr>
                                      <p:to x="100000" y="60000"/>
                                    </p:animScale>
                                    <p:animScale>
                                      <p:cBhvr>
                                        <p:cTn id="21" dur="166" decel="50000">
                                          <p:stCondLst>
                                            <p:cond delay="676"/>
                                          </p:stCondLst>
                                        </p:cTn>
                                        <p:tgtEl>
                                          <p:spTgt spid="3">
                                            <p:txEl>
                                              <p:pRg st="0" end="0"/>
                                            </p:txEl>
                                          </p:spTgt>
                                        </p:tgtEl>
                                      </p:cBhvr>
                                      <p:to x="100000" y="100000"/>
                                    </p:animScale>
                                    <p:animScale>
                                      <p:cBhvr>
                                        <p:cTn id="22" dur="26">
                                          <p:stCondLst>
                                            <p:cond delay="1312"/>
                                          </p:stCondLst>
                                        </p:cTn>
                                        <p:tgtEl>
                                          <p:spTgt spid="3">
                                            <p:txEl>
                                              <p:pRg st="0" end="0"/>
                                            </p:txEl>
                                          </p:spTgt>
                                        </p:tgtEl>
                                      </p:cBhvr>
                                      <p:to x="100000" y="80000"/>
                                    </p:animScale>
                                    <p:animScale>
                                      <p:cBhvr>
                                        <p:cTn id="23" dur="166" decel="50000">
                                          <p:stCondLst>
                                            <p:cond delay="1338"/>
                                          </p:stCondLst>
                                        </p:cTn>
                                        <p:tgtEl>
                                          <p:spTgt spid="3">
                                            <p:txEl>
                                              <p:pRg st="0" end="0"/>
                                            </p:txEl>
                                          </p:spTgt>
                                        </p:tgtEl>
                                      </p:cBhvr>
                                      <p:to x="100000" y="100000"/>
                                    </p:animScale>
                                    <p:animScale>
                                      <p:cBhvr>
                                        <p:cTn id="24" dur="26">
                                          <p:stCondLst>
                                            <p:cond delay="1642"/>
                                          </p:stCondLst>
                                        </p:cTn>
                                        <p:tgtEl>
                                          <p:spTgt spid="3">
                                            <p:txEl>
                                              <p:pRg st="0" end="0"/>
                                            </p:txEl>
                                          </p:spTgt>
                                        </p:tgtEl>
                                      </p:cBhvr>
                                      <p:to x="100000" y="90000"/>
                                    </p:animScale>
                                    <p:animScale>
                                      <p:cBhvr>
                                        <p:cTn id="25" dur="166" decel="50000">
                                          <p:stCondLst>
                                            <p:cond delay="1668"/>
                                          </p:stCondLst>
                                        </p:cTn>
                                        <p:tgtEl>
                                          <p:spTgt spid="3">
                                            <p:txEl>
                                              <p:pRg st="0" end="0"/>
                                            </p:txEl>
                                          </p:spTgt>
                                        </p:tgtEl>
                                      </p:cBhvr>
                                      <p:to x="100000" y="100000"/>
                                    </p:animScale>
                                    <p:animScale>
                                      <p:cBhvr>
                                        <p:cTn id="26" dur="26">
                                          <p:stCondLst>
                                            <p:cond delay="1808"/>
                                          </p:stCondLst>
                                        </p:cTn>
                                        <p:tgtEl>
                                          <p:spTgt spid="3">
                                            <p:txEl>
                                              <p:pRg st="0" end="0"/>
                                            </p:txEl>
                                          </p:spTgt>
                                        </p:tgtEl>
                                      </p:cBhvr>
                                      <p:to x="100000" y="95000"/>
                                    </p:animScale>
                                    <p:animScale>
                                      <p:cBhvr>
                                        <p:cTn id="27" dur="166" decel="50000">
                                          <p:stCondLst>
                                            <p:cond delay="1834"/>
                                          </p:stCondLst>
                                        </p:cTn>
                                        <p:tgtEl>
                                          <p:spTgt spid="3">
                                            <p:txEl>
                                              <p:pRg st="0" end="0"/>
                                            </p:txEl>
                                          </p:spTgt>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580">
                                          <p:stCondLst>
                                            <p:cond delay="0"/>
                                          </p:stCondLst>
                                        </p:cTn>
                                        <p:tgtEl>
                                          <p:spTgt spid="3">
                                            <p:txEl>
                                              <p:pRg st="1" end="1"/>
                                            </p:txEl>
                                          </p:spTgt>
                                        </p:tgtEl>
                                      </p:cBhvr>
                                    </p:animEffect>
                                    <p:anim calcmode="lin" valueType="num">
                                      <p:cBhvr>
                                        <p:cTn id="31"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1" end="1"/>
                                            </p:txEl>
                                          </p:spTgt>
                                        </p:tgtEl>
                                      </p:cBhvr>
                                      <p:to x="100000" y="60000"/>
                                    </p:animScale>
                                    <p:animScale>
                                      <p:cBhvr>
                                        <p:cTn id="37" dur="166" decel="50000">
                                          <p:stCondLst>
                                            <p:cond delay="676"/>
                                          </p:stCondLst>
                                        </p:cTn>
                                        <p:tgtEl>
                                          <p:spTgt spid="3">
                                            <p:txEl>
                                              <p:pRg st="1" end="1"/>
                                            </p:txEl>
                                          </p:spTgt>
                                        </p:tgtEl>
                                      </p:cBhvr>
                                      <p:to x="100000" y="100000"/>
                                    </p:animScale>
                                    <p:animScale>
                                      <p:cBhvr>
                                        <p:cTn id="38" dur="26">
                                          <p:stCondLst>
                                            <p:cond delay="1312"/>
                                          </p:stCondLst>
                                        </p:cTn>
                                        <p:tgtEl>
                                          <p:spTgt spid="3">
                                            <p:txEl>
                                              <p:pRg st="1" end="1"/>
                                            </p:txEl>
                                          </p:spTgt>
                                        </p:tgtEl>
                                      </p:cBhvr>
                                      <p:to x="100000" y="80000"/>
                                    </p:animScale>
                                    <p:animScale>
                                      <p:cBhvr>
                                        <p:cTn id="39" dur="166" decel="50000">
                                          <p:stCondLst>
                                            <p:cond delay="1338"/>
                                          </p:stCondLst>
                                        </p:cTn>
                                        <p:tgtEl>
                                          <p:spTgt spid="3">
                                            <p:txEl>
                                              <p:pRg st="1" end="1"/>
                                            </p:txEl>
                                          </p:spTgt>
                                        </p:tgtEl>
                                      </p:cBhvr>
                                      <p:to x="100000" y="100000"/>
                                    </p:animScale>
                                    <p:animScale>
                                      <p:cBhvr>
                                        <p:cTn id="40" dur="26">
                                          <p:stCondLst>
                                            <p:cond delay="1642"/>
                                          </p:stCondLst>
                                        </p:cTn>
                                        <p:tgtEl>
                                          <p:spTgt spid="3">
                                            <p:txEl>
                                              <p:pRg st="1" end="1"/>
                                            </p:txEl>
                                          </p:spTgt>
                                        </p:tgtEl>
                                      </p:cBhvr>
                                      <p:to x="100000" y="90000"/>
                                    </p:animScale>
                                    <p:animScale>
                                      <p:cBhvr>
                                        <p:cTn id="41" dur="166" decel="50000">
                                          <p:stCondLst>
                                            <p:cond delay="1668"/>
                                          </p:stCondLst>
                                        </p:cTn>
                                        <p:tgtEl>
                                          <p:spTgt spid="3">
                                            <p:txEl>
                                              <p:pRg st="1" end="1"/>
                                            </p:txEl>
                                          </p:spTgt>
                                        </p:tgtEl>
                                      </p:cBhvr>
                                      <p:to x="100000" y="100000"/>
                                    </p:animScale>
                                    <p:animScale>
                                      <p:cBhvr>
                                        <p:cTn id="42" dur="26">
                                          <p:stCondLst>
                                            <p:cond delay="1808"/>
                                          </p:stCondLst>
                                        </p:cTn>
                                        <p:tgtEl>
                                          <p:spTgt spid="3">
                                            <p:txEl>
                                              <p:pRg st="1" end="1"/>
                                            </p:txEl>
                                          </p:spTgt>
                                        </p:tgtEl>
                                      </p:cBhvr>
                                      <p:to x="100000" y="95000"/>
                                    </p:animScale>
                                    <p:animScale>
                                      <p:cBhvr>
                                        <p:cTn id="43" dur="166" decel="50000">
                                          <p:stCondLst>
                                            <p:cond delay="1834"/>
                                          </p:stCondLst>
                                        </p:cTn>
                                        <p:tgtEl>
                                          <p:spTgt spid="3">
                                            <p:txEl>
                                              <p:pRg st="1" end="1"/>
                                            </p:txEl>
                                          </p:spTgt>
                                        </p:tgtEl>
                                      </p:cBhvr>
                                      <p:to x="100000" y="100000"/>
                                    </p:animScale>
                                  </p:childTnLst>
                                </p:cTn>
                              </p:par>
                              <p:par>
                                <p:cTn id="44" presetID="26" presetClass="entr" presetSubtype="0" fill="hold" nodeType="with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wipe(down)">
                                      <p:cBhvr>
                                        <p:cTn id="46" dur="580">
                                          <p:stCondLst>
                                            <p:cond delay="0"/>
                                          </p:stCondLst>
                                        </p:cTn>
                                        <p:tgtEl>
                                          <p:spTgt spid="3">
                                            <p:txEl>
                                              <p:pRg st="2" end="2"/>
                                            </p:txEl>
                                          </p:spTgt>
                                        </p:tgtEl>
                                      </p:cBhvr>
                                    </p:animEffect>
                                    <p:anim calcmode="lin" valueType="num">
                                      <p:cBhvr>
                                        <p:cTn id="47"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2" dur="26">
                                          <p:stCondLst>
                                            <p:cond delay="650"/>
                                          </p:stCondLst>
                                        </p:cTn>
                                        <p:tgtEl>
                                          <p:spTgt spid="3">
                                            <p:txEl>
                                              <p:pRg st="2" end="2"/>
                                            </p:txEl>
                                          </p:spTgt>
                                        </p:tgtEl>
                                      </p:cBhvr>
                                      <p:to x="100000" y="60000"/>
                                    </p:animScale>
                                    <p:animScale>
                                      <p:cBhvr>
                                        <p:cTn id="53" dur="166" decel="50000">
                                          <p:stCondLst>
                                            <p:cond delay="676"/>
                                          </p:stCondLst>
                                        </p:cTn>
                                        <p:tgtEl>
                                          <p:spTgt spid="3">
                                            <p:txEl>
                                              <p:pRg st="2" end="2"/>
                                            </p:txEl>
                                          </p:spTgt>
                                        </p:tgtEl>
                                      </p:cBhvr>
                                      <p:to x="100000" y="100000"/>
                                    </p:animScale>
                                    <p:animScale>
                                      <p:cBhvr>
                                        <p:cTn id="54" dur="26">
                                          <p:stCondLst>
                                            <p:cond delay="1312"/>
                                          </p:stCondLst>
                                        </p:cTn>
                                        <p:tgtEl>
                                          <p:spTgt spid="3">
                                            <p:txEl>
                                              <p:pRg st="2" end="2"/>
                                            </p:txEl>
                                          </p:spTgt>
                                        </p:tgtEl>
                                      </p:cBhvr>
                                      <p:to x="100000" y="80000"/>
                                    </p:animScale>
                                    <p:animScale>
                                      <p:cBhvr>
                                        <p:cTn id="55" dur="166" decel="50000">
                                          <p:stCondLst>
                                            <p:cond delay="1338"/>
                                          </p:stCondLst>
                                        </p:cTn>
                                        <p:tgtEl>
                                          <p:spTgt spid="3">
                                            <p:txEl>
                                              <p:pRg st="2" end="2"/>
                                            </p:txEl>
                                          </p:spTgt>
                                        </p:tgtEl>
                                      </p:cBhvr>
                                      <p:to x="100000" y="100000"/>
                                    </p:animScale>
                                    <p:animScale>
                                      <p:cBhvr>
                                        <p:cTn id="56" dur="26">
                                          <p:stCondLst>
                                            <p:cond delay="1642"/>
                                          </p:stCondLst>
                                        </p:cTn>
                                        <p:tgtEl>
                                          <p:spTgt spid="3">
                                            <p:txEl>
                                              <p:pRg st="2" end="2"/>
                                            </p:txEl>
                                          </p:spTgt>
                                        </p:tgtEl>
                                      </p:cBhvr>
                                      <p:to x="100000" y="90000"/>
                                    </p:animScale>
                                    <p:animScale>
                                      <p:cBhvr>
                                        <p:cTn id="57" dur="166" decel="50000">
                                          <p:stCondLst>
                                            <p:cond delay="1668"/>
                                          </p:stCondLst>
                                        </p:cTn>
                                        <p:tgtEl>
                                          <p:spTgt spid="3">
                                            <p:txEl>
                                              <p:pRg st="2" end="2"/>
                                            </p:txEl>
                                          </p:spTgt>
                                        </p:tgtEl>
                                      </p:cBhvr>
                                      <p:to x="100000" y="100000"/>
                                    </p:animScale>
                                    <p:animScale>
                                      <p:cBhvr>
                                        <p:cTn id="58" dur="26">
                                          <p:stCondLst>
                                            <p:cond delay="1808"/>
                                          </p:stCondLst>
                                        </p:cTn>
                                        <p:tgtEl>
                                          <p:spTgt spid="3">
                                            <p:txEl>
                                              <p:pRg st="2" end="2"/>
                                            </p:txEl>
                                          </p:spTgt>
                                        </p:tgtEl>
                                      </p:cBhvr>
                                      <p:to x="100000" y="95000"/>
                                    </p:animScale>
                                    <p:animScale>
                                      <p:cBhvr>
                                        <p:cTn id="59" dur="166" decel="50000">
                                          <p:stCondLst>
                                            <p:cond delay="1834"/>
                                          </p:stCondLst>
                                        </p:cTn>
                                        <p:tgtEl>
                                          <p:spTgt spid="3">
                                            <p:txEl>
                                              <p:pRg st="2" end="2"/>
                                            </p:txEl>
                                          </p:spTgt>
                                        </p:tgtEl>
                                      </p:cBhvr>
                                      <p:to x="100000" y="100000"/>
                                    </p:animScale>
                                  </p:childTnLst>
                                </p:cTn>
                              </p:par>
                              <p:par>
                                <p:cTn id="60" presetID="26" presetClass="entr" presetSubtype="0" fill="hold" nodeType="withEffect">
                                  <p:stCondLst>
                                    <p:cond delay="0"/>
                                  </p:stCondLst>
                                  <p:childTnLst>
                                    <p:set>
                                      <p:cBhvr>
                                        <p:cTn id="61" dur="1" fill="hold">
                                          <p:stCondLst>
                                            <p:cond delay="0"/>
                                          </p:stCondLst>
                                        </p:cTn>
                                        <p:tgtEl>
                                          <p:spTgt spid="3">
                                            <p:txEl>
                                              <p:pRg st="3" end="3"/>
                                            </p:txEl>
                                          </p:spTgt>
                                        </p:tgtEl>
                                        <p:attrNameLst>
                                          <p:attrName>style.visibility</p:attrName>
                                        </p:attrNameLst>
                                      </p:cBhvr>
                                      <p:to>
                                        <p:strVal val="visible"/>
                                      </p:to>
                                    </p:set>
                                    <p:animEffect transition="in" filter="wipe(down)">
                                      <p:cBhvr>
                                        <p:cTn id="62" dur="580">
                                          <p:stCondLst>
                                            <p:cond delay="0"/>
                                          </p:stCondLst>
                                        </p:cTn>
                                        <p:tgtEl>
                                          <p:spTgt spid="3">
                                            <p:txEl>
                                              <p:pRg st="3" end="3"/>
                                            </p:txEl>
                                          </p:spTgt>
                                        </p:tgtEl>
                                      </p:cBhvr>
                                    </p:animEffect>
                                    <p:anim calcmode="lin" valueType="num">
                                      <p:cBhvr>
                                        <p:cTn id="63"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8" dur="26">
                                          <p:stCondLst>
                                            <p:cond delay="650"/>
                                          </p:stCondLst>
                                        </p:cTn>
                                        <p:tgtEl>
                                          <p:spTgt spid="3">
                                            <p:txEl>
                                              <p:pRg st="3" end="3"/>
                                            </p:txEl>
                                          </p:spTgt>
                                        </p:tgtEl>
                                      </p:cBhvr>
                                      <p:to x="100000" y="60000"/>
                                    </p:animScale>
                                    <p:animScale>
                                      <p:cBhvr>
                                        <p:cTn id="69" dur="166" decel="50000">
                                          <p:stCondLst>
                                            <p:cond delay="676"/>
                                          </p:stCondLst>
                                        </p:cTn>
                                        <p:tgtEl>
                                          <p:spTgt spid="3">
                                            <p:txEl>
                                              <p:pRg st="3" end="3"/>
                                            </p:txEl>
                                          </p:spTgt>
                                        </p:tgtEl>
                                      </p:cBhvr>
                                      <p:to x="100000" y="100000"/>
                                    </p:animScale>
                                    <p:animScale>
                                      <p:cBhvr>
                                        <p:cTn id="70" dur="26">
                                          <p:stCondLst>
                                            <p:cond delay="1312"/>
                                          </p:stCondLst>
                                        </p:cTn>
                                        <p:tgtEl>
                                          <p:spTgt spid="3">
                                            <p:txEl>
                                              <p:pRg st="3" end="3"/>
                                            </p:txEl>
                                          </p:spTgt>
                                        </p:tgtEl>
                                      </p:cBhvr>
                                      <p:to x="100000" y="80000"/>
                                    </p:animScale>
                                    <p:animScale>
                                      <p:cBhvr>
                                        <p:cTn id="71" dur="166" decel="50000">
                                          <p:stCondLst>
                                            <p:cond delay="1338"/>
                                          </p:stCondLst>
                                        </p:cTn>
                                        <p:tgtEl>
                                          <p:spTgt spid="3">
                                            <p:txEl>
                                              <p:pRg st="3" end="3"/>
                                            </p:txEl>
                                          </p:spTgt>
                                        </p:tgtEl>
                                      </p:cBhvr>
                                      <p:to x="100000" y="100000"/>
                                    </p:animScale>
                                    <p:animScale>
                                      <p:cBhvr>
                                        <p:cTn id="72" dur="26">
                                          <p:stCondLst>
                                            <p:cond delay="1642"/>
                                          </p:stCondLst>
                                        </p:cTn>
                                        <p:tgtEl>
                                          <p:spTgt spid="3">
                                            <p:txEl>
                                              <p:pRg st="3" end="3"/>
                                            </p:txEl>
                                          </p:spTgt>
                                        </p:tgtEl>
                                      </p:cBhvr>
                                      <p:to x="100000" y="90000"/>
                                    </p:animScale>
                                    <p:animScale>
                                      <p:cBhvr>
                                        <p:cTn id="73" dur="166" decel="50000">
                                          <p:stCondLst>
                                            <p:cond delay="1668"/>
                                          </p:stCondLst>
                                        </p:cTn>
                                        <p:tgtEl>
                                          <p:spTgt spid="3">
                                            <p:txEl>
                                              <p:pRg st="3" end="3"/>
                                            </p:txEl>
                                          </p:spTgt>
                                        </p:tgtEl>
                                      </p:cBhvr>
                                      <p:to x="100000" y="100000"/>
                                    </p:animScale>
                                    <p:animScale>
                                      <p:cBhvr>
                                        <p:cTn id="74" dur="26">
                                          <p:stCondLst>
                                            <p:cond delay="1808"/>
                                          </p:stCondLst>
                                        </p:cTn>
                                        <p:tgtEl>
                                          <p:spTgt spid="3">
                                            <p:txEl>
                                              <p:pRg st="3" end="3"/>
                                            </p:txEl>
                                          </p:spTgt>
                                        </p:tgtEl>
                                      </p:cBhvr>
                                      <p:to x="100000" y="95000"/>
                                    </p:animScale>
                                    <p:animScale>
                                      <p:cBhvr>
                                        <p:cTn id="75" dur="166" decel="50000">
                                          <p:stCondLst>
                                            <p:cond delay="1834"/>
                                          </p:stCondLst>
                                        </p:cTn>
                                        <p:tgtEl>
                                          <p:spTgt spid="3">
                                            <p:txEl>
                                              <p:pRg st="3" end="3"/>
                                            </p:txEl>
                                          </p:spTgt>
                                        </p:tgtEl>
                                      </p:cBhvr>
                                      <p:to x="100000" y="100000"/>
                                    </p:animScale>
                                  </p:childTnLst>
                                </p:cTn>
                              </p:par>
                              <p:par>
                                <p:cTn id="76" presetID="26" presetClass="entr" presetSubtype="0" fill="hold" nodeType="withEffect">
                                  <p:stCondLst>
                                    <p:cond delay="0"/>
                                  </p:stCondLst>
                                  <p:childTnLst>
                                    <p:set>
                                      <p:cBhvr>
                                        <p:cTn id="77" dur="1" fill="hold">
                                          <p:stCondLst>
                                            <p:cond delay="0"/>
                                          </p:stCondLst>
                                        </p:cTn>
                                        <p:tgtEl>
                                          <p:spTgt spid="3">
                                            <p:txEl>
                                              <p:pRg st="4" end="4"/>
                                            </p:txEl>
                                          </p:spTgt>
                                        </p:tgtEl>
                                        <p:attrNameLst>
                                          <p:attrName>style.visibility</p:attrName>
                                        </p:attrNameLst>
                                      </p:cBhvr>
                                      <p:to>
                                        <p:strVal val="visible"/>
                                      </p:to>
                                    </p:set>
                                    <p:animEffect transition="in" filter="wipe(down)">
                                      <p:cBhvr>
                                        <p:cTn id="78" dur="580">
                                          <p:stCondLst>
                                            <p:cond delay="0"/>
                                          </p:stCondLst>
                                        </p:cTn>
                                        <p:tgtEl>
                                          <p:spTgt spid="3">
                                            <p:txEl>
                                              <p:pRg st="4" end="4"/>
                                            </p:txEl>
                                          </p:spTgt>
                                        </p:tgtEl>
                                      </p:cBhvr>
                                    </p:animEffect>
                                    <p:anim calcmode="lin" valueType="num">
                                      <p:cBhvr>
                                        <p:cTn id="79"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0"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1"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2"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3"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4" dur="26">
                                          <p:stCondLst>
                                            <p:cond delay="650"/>
                                          </p:stCondLst>
                                        </p:cTn>
                                        <p:tgtEl>
                                          <p:spTgt spid="3">
                                            <p:txEl>
                                              <p:pRg st="4" end="4"/>
                                            </p:txEl>
                                          </p:spTgt>
                                        </p:tgtEl>
                                      </p:cBhvr>
                                      <p:to x="100000" y="60000"/>
                                    </p:animScale>
                                    <p:animScale>
                                      <p:cBhvr>
                                        <p:cTn id="85" dur="166" decel="50000">
                                          <p:stCondLst>
                                            <p:cond delay="676"/>
                                          </p:stCondLst>
                                        </p:cTn>
                                        <p:tgtEl>
                                          <p:spTgt spid="3">
                                            <p:txEl>
                                              <p:pRg st="4" end="4"/>
                                            </p:txEl>
                                          </p:spTgt>
                                        </p:tgtEl>
                                      </p:cBhvr>
                                      <p:to x="100000" y="100000"/>
                                    </p:animScale>
                                    <p:animScale>
                                      <p:cBhvr>
                                        <p:cTn id="86" dur="26">
                                          <p:stCondLst>
                                            <p:cond delay="1312"/>
                                          </p:stCondLst>
                                        </p:cTn>
                                        <p:tgtEl>
                                          <p:spTgt spid="3">
                                            <p:txEl>
                                              <p:pRg st="4" end="4"/>
                                            </p:txEl>
                                          </p:spTgt>
                                        </p:tgtEl>
                                      </p:cBhvr>
                                      <p:to x="100000" y="80000"/>
                                    </p:animScale>
                                    <p:animScale>
                                      <p:cBhvr>
                                        <p:cTn id="87" dur="166" decel="50000">
                                          <p:stCondLst>
                                            <p:cond delay="1338"/>
                                          </p:stCondLst>
                                        </p:cTn>
                                        <p:tgtEl>
                                          <p:spTgt spid="3">
                                            <p:txEl>
                                              <p:pRg st="4" end="4"/>
                                            </p:txEl>
                                          </p:spTgt>
                                        </p:tgtEl>
                                      </p:cBhvr>
                                      <p:to x="100000" y="100000"/>
                                    </p:animScale>
                                    <p:animScale>
                                      <p:cBhvr>
                                        <p:cTn id="88" dur="26">
                                          <p:stCondLst>
                                            <p:cond delay="1642"/>
                                          </p:stCondLst>
                                        </p:cTn>
                                        <p:tgtEl>
                                          <p:spTgt spid="3">
                                            <p:txEl>
                                              <p:pRg st="4" end="4"/>
                                            </p:txEl>
                                          </p:spTgt>
                                        </p:tgtEl>
                                      </p:cBhvr>
                                      <p:to x="100000" y="90000"/>
                                    </p:animScale>
                                    <p:animScale>
                                      <p:cBhvr>
                                        <p:cTn id="89" dur="166" decel="50000">
                                          <p:stCondLst>
                                            <p:cond delay="1668"/>
                                          </p:stCondLst>
                                        </p:cTn>
                                        <p:tgtEl>
                                          <p:spTgt spid="3">
                                            <p:txEl>
                                              <p:pRg st="4" end="4"/>
                                            </p:txEl>
                                          </p:spTgt>
                                        </p:tgtEl>
                                      </p:cBhvr>
                                      <p:to x="100000" y="100000"/>
                                    </p:animScale>
                                    <p:animScale>
                                      <p:cBhvr>
                                        <p:cTn id="90" dur="26">
                                          <p:stCondLst>
                                            <p:cond delay="1808"/>
                                          </p:stCondLst>
                                        </p:cTn>
                                        <p:tgtEl>
                                          <p:spTgt spid="3">
                                            <p:txEl>
                                              <p:pRg st="4" end="4"/>
                                            </p:txEl>
                                          </p:spTgt>
                                        </p:tgtEl>
                                      </p:cBhvr>
                                      <p:to x="100000" y="95000"/>
                                    </p:animScale>
                                    <p:animScale>
                                      <p:cBhvr>
                                        <p:cTn id="91" dur="166" decel="50000">
                                          <p:stCondLst>
                                            <p:cond delay="1834"/>
                                          </p:stCondLst>
                                        </p:cTn>
                                        <p:tgtEl>
                                          <p:spTgt spid="3">
                                            <p:txEl>
                                              <p:pRg st="4" end="4"/>
                                            </p:txEl>
                                          </p:spTgt>
                                        </p:tgtEl>
                                      </p:cBhvr>
                                      <p:to x="100000" y="100000"/>
                                    </p:animScale>
                                  </p:childTnLst>
                                </p:cTn>
                              </p:par>
                              <p:par>
                                <p:cTn id="92" presetID="26" presetClass="entr" presetSubtype="0" fill="hold" nodeType="withEffect">
                                  <p:stCondLst>
                                    <p:cond delay="0"/>
                                  </p:stCondLst>
                                  <p:childTnLst>
                                    <p:set>
                                      <p:cBhvr>
                                        <p:cTn id="93" dur="1" fill="hold">
                                          <p:stCondLst>
                                            <p:cond delay="0"/>
                                          </p:stCondLst>
                                        </p:cTn>
                                        <p:tgtEl>
                                          <p:spTgt spid="3">
                                            <p:txEl>
                                              <p:pRg st="5" end="5"/>
                                            </p:txEl>
                                          </p:spTgt>
                                        </p:tgtEl>
                                        <p:attrNameLst>
                                          <p:attrName>style.visibility</p:attrName>
                                        </p:attrNameLst>
                                      </p:cBhvr>
                                      <p:to>
                                        <p:strVal val="visible"/>
                                      </p:to>
                                    </p:set>
                                    <p:animEffect transition="in" filter="wipe(down)">
                                      <p:cBhvr>
                                        <p:cTn id="94" dur="580">
                                          <p:stCondLst>
                                            <p:cond delay="0"/>
                                          </p:stCondLst>
                                        </p:cTn>
                                        <p:tgtEl>
                                          <p:spTgt spid="3">
                                            <p:txEl>
                                              <p:pRg st="5" end="5"/>
                                            </p:txEl>
                                          </p:spTgt>
                                        </p:tgtEl>
                                      </p:cBhvr>
                                    </p:animEffect>
                                    <p:anim calcmode="lin" valueType="num">
                                      <p:cBhvr>
                                        <p:cTn id="95"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6"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7"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8"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99"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0" dur="26">
                                          <p:stCondLst>
                                            <p:cond delay="650"/>
                                          </p:stCondLst>
                                        </p:cTn>
                                        <p:tgtEl>
                                          <p:spTgt spid="3">
                                            <p:txEl>
                                              <p:pRg st="5" end="5"/>
                                            </p:txEl>
                                          </p:spTgt>
                                        </p:tgtEl>
                                      </p:cBhvr>
                                      <p:to x="100000" y="60000"/>
                                    </p:animScale>
                                    <p:animScale>
                                      <p:cBhvr>
                                        <p:cTn id="101" dur="166" decel="50000">
                                          <p:stCondLst>
                                            <p:cond delay="676"/>
                                          </p:stCondLst>
                                        </p:cTn>
                                        <p:tgtEl>
                                          <p:spTgt spid="3">
                                            <p:txEl>
                                              <p:pRg st="5" end="5"/>
                                            </p:txEl>
                                          </p:spTgt>
                                        </p:tgtEl>
                                      </p:cBhvr>
                                      <p:to x="100000" y="100000"/>
                                    </p:animScale>
                                    <p:animScale>
                                      <p:cBhvr>
                                        <p:cTn id="102" dur="26">
                                          <p:stCondLst>
                                            <p:cond delay="1312"/>
                                          </p:stCondLst>
                                        </p:cTn>
                                        <p:tgtEl>
                                          <p:spTgt spid="3">
                                            <p:txEl>
                                              <p:pRg st="5" end="5"/>
                                            </p:txEl>
                                          </p:spTgt>
                                        </p:tgtEl>
                                      </p:cBhvr>
                                      <p:to x="100000" y="80000"/>
                                    </p:animScale>
                                    <p:animScale>
                                      <p:cBhvr>
                                        <p:cTn id="103" dur="166" decel="50000">
                                          <p:stCondLst>
                                            <p:cond delay="1338"/>
                                          </p:stCondLst>
                                        </p:cTn>
                                        <p:tgtEl>
                                          <p:spTgt spid="3">
                                            <p:txEl>
                                              <p:pRg st="5" end="5"/>
                                            </p:txEl>
                                          </p:spTgt>
                                        </p:tgtEl>
                                      </p:cBhvr>
                                      <p:to x="100000" y="100000"/>
                                    </p:animScale>
                                    <p:animScale>
                                      <p:cBhvr>
                                        <p:cTn id="104" dur="26">
                                          <p:stCondLst>
                                            <p:cond delay="1642"/>
                                          </p:stCondLst>
                                        </p:cTn>
                                        <p:tgtEl>
                                          <p:spTgt spid="3">
                                            <p:txEl>
                                              <p:pRg st="5" end="5"/>
                                            </p:txEl>
                                          </p:spTgt>
                                        </p:tgtEl>
                                      </p:cBhvr>
                                      <p:to x="100000" y="90000"/>
                                    </p:animScale>
                                    <p:animScale>
                                      <p:cBhvr>
                                        <p:cTn id="105" dur="166" decel="50000">
                                          <p:stCondLst>
                                            <p:cond delay="1668"/>
                                          </p:stCondLst>
                                        </p:cTn>
                                        <p:tgtEl>
                                          <p:spTgt spid="3">
                                            <p:txEl>
                                              <p:pRg st="5" end="5"/>
                                            </p:txEl>
                                          </p:spTgt>
                                        </p:tgtEl>
                                      </p:cBhvr>
                                      <p:to x="100000" y="100000"/>
                                    </p:animScale>
                                    <p:animScale>
                                      <p:cBhvr>
                                        <p:cTn id="106" dur="26">
                                          <p:stCondLst>
                                            <p:cond delay="1808"/>
                                          </p:stCondLst>
                                        </p:cTn>
                                        <p:tgtEl>
                                          <p:spTgt spid="3">
                                            <p:txEl>
                                              <p:pRg st="5" end="5"/>
                                            </p:txEl>
                                          </p:spTgt>
                                        </p:tgtEl>
                                      </p:cBhvr>
                                      <p:to x="100000" y="95000"/>
                                    </p:animScale>
                                    <p:animScale>
                                      <p:cBhvr>
                                        <p:cTn id="107" dur="166" decel="50000">
                                          <p:stCondLst>
                                            <p:cond delay="1834"/>
                                          </p:stCondLst>
                                        </p:cTn>
                                        <p:tgtEl>
                                          <p:spTgt spid="3">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FFC000"/>
                </a:solidFill>
              </a:rPr>
              <a:t>         Climate Change in Pakistan</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6287" y="3459163"/>
            <a:ext cx="3019425" cy="1514475"/>
          </a:xfrm>
        </p:spPr>
      </p:pic>
    </p:spTree>
    <p:extLst>
      <p:ext uri="{BB962C8B-B14F-4D97-AF65-F5344CB8AC3E}">
        <p14:creationId xmlns:p14="http://schemas.microsoft.com/office/powerpoint/2010/main" val="1992815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Melting of Ice Glaciers and cause of flood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6778" y="2557463"/>
            <a:ext cx="5898444" cy="3317875"/>
          </a:xfrm>
        </p:spPr>
      </p:pic>
    </p:spTree>
    <p:extLst>
      <p:ext uri="{BB962C8B-B14F-4D97-AF65-F5344CB8AC3E}">
        <p14:creationId xmlns:p14="http://schemas.microsoft.com/office/powerpoint/2010/main" val="41036457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Unseasonable rains in Pakistan</a:t>
            </a:r>
          </a:p>
        </p:txBody>
      </p:sp>
      <p:sp>
        <p:nvSpPr>
          <p:cNvPr id="3" name="Content Placeholder 2"/>
          <p:cNvSpPr>
            <a:spLocks noGrp="1"/>
          </p:cNvSpPr>
          <p:nvPr>
            <p:ph idx="1"/>
          </p:nvPr>
        </p:nvSpPr>
        <p:spPr/>
        <p:txBody>
          <a:bodyPr/>
          <a:lstStyle/>
          <a:p>
            <a:r>
              <a:rPr lang="en-US" sz="4500" dirty="0"/>
              <a:t>The highest rainfall of 620 millimeters (24 in) was recorded in </a:t>
            </a:r>
            <a:r>
              <a:rPr lang="en-US" sz="4500" b="1" dirty="0"/>
              <a:t>Islamabad</a:t>
            </a:r>
            <a:r>
              <a:rPr lang="en-US" dirty="0"/>
              <a:t>.</a:t>
            </a:r>
          </a:p>
          <a:p>
            <a:r>
              <a:rPr lang="en-US" sz="4500" dirty="0"/>
              <a:t>Recently  Monsoon was recorded in all over Sindh and even Pakistan.</a:t>
            </a:r>
          </a:p>
        </p:txBody>
      </p:sp>
    </p:spTree>
    <p:extLst>
      <p:ext uri="{BB962C8B-B14F-4D97-AF65-F5344CB8AC3E}">
        <p14:creationId xmlns:p14="http://schemas.microsoft.com/office/powerpoint/2010/main" val="6763936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80">
                                          <p:stCondLst>
                                            <p:cond delay="0"/>
                                          </p:stCondLst>
                                        </p:cTn>
                                        <p:tgtEl>
                                          <p:spTgt spid="3">
                                            <p:txEl>
                                              <p:pRg st="0" end="0"/>
                                            </p:txEl>
                                          </p:spTgt>
                                        </p:tgtEl>
                                      </p:cBhvr>
                                    </p:animEffect>
                                    <p:anim calcmode="lin" valueType="num">
                                      <p:cBhvr>
                                        <p:cTn id="15"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0" end="0"/>
                                            </p:txEl>
                                          </p:spTgt>
                                        </p:tgtEl>
                                      </p:cBhvr>
                                      <p:to x="100000" y="60000"/>
                                    </p:animScale>
                                    <p:animScale>
                                      <p:cBhvr>
                                        <p:cTn id="21" dur="166" decel="50000">
                                          <p:stCondLst>
                                            <p:cond delay="676"/>
                                          </p:stCondLst>
                                        </p:cTn>
                                        <p:tgtEl>
                                          <p:spTgt spid="3">
                                            <p:txEl>
                                              <p:pRg st="0" end="0"/>
                                            </p:txEl>
                                          </p:spTgt>
                                        </p:tgtEl>
                                      </p:cBhvr>
                                      <p:to x="100000" y="100000"/>
                                    </p:animScale>
                                    <p:animScale>
                                      <p:cBhvr>
                                        <p:cTn id="22" dur="26">
                                          <p:stCondLst>
                                            <p:cond delay="1312"/>
                                          </p:stCondLst>
                                        </p:cTn>
                                        <p:tgtEl>
                                          <p:spTgt spid="3">
                                            <p:txEl>
                                              <p:pRg st="0" end="0"/>
                                            </p:txEl>
                                          </p:spTgt>
                                        </p:tgtEl>
                                      </p:cBhvr>
                                      <p:to x="100000" y="80000"/>
                                    </p:animScale>
                                    <p:animScale>
                                      <p:cBhvr>
                                        <p:cTn id="23" dur="166" decel="50000">
                                          <p:stCondLst>
                                            <p:cond delay="1338"/>
                                          </p:stCondLst>
                                        </p:cTn>
                                        <p:tgtEl>
                                          <p:spTgt spid="3">
                                            <p:txEl>
                                              <p:pRg st="0" end="0"/>
                                            </p:txEl>
                                          </p:spTgt>
                                        </p:tgtEl>
                                      </p:cBhvr>
                                      <p:to x="100000" y="100000"/>
                                    </p:animScale>
                                    <p:animScale>
                                      <p:cBhvr>
                                        <p:cTn id="24" dur="26">
                                          <p:stCondLst>
                                            <p:cond delay="1642"/>
                                          </p:stCondLst>
                                        </p:cTn>
                                        <p:tgtEl>
                                          <p:spTgt spid="3">
                                            <p:txEl>
                                              <p:pRg st="0" end="0"/>
                                            </p:txEl>
                                          </p:spTgt>
                                        </p:tgtEl>
                                      </p:cBhvr>
                                      <p:to x="100000" y="90000"/>
                                    </p:animScale>
                                    <p:animScale>
                                      <p:cBhvr>
                                        <p:cTn id="25" dur="166" decel="50000">
                                          <p:stCondLst>
                                            <p:cond delay="1668"/>
                                          </p:stCondLst>
                                        </p:cTn>
                                        <p:tgtEl>
                                          <p:spTgt spid="3">
                                            <p:txEl>
                                              <p:pRg st="0" end="0"/>
                                            </p:txEl>
                                          </p:spTgt>
                                        </p:tgtEl>
                                      </p:cBhvr>
                                      <p:to x="100000" y="100000"/>
                                    </p:animScale>
                                    <p:animScale>
                                      <p:cBhvr>
                                        <p:cTn id="26" dur="26">
                                          <p:stCondLst>
                                            <p:cond delay="1808"/>
                                          </p:stCondLst>
                                        </p:cTn>
                                        <p:tgtEl>
                                          <p:spTgt spid="3">
                                            <p:txEl>
                                              <p:pRg st="0" end="0"/>
                                            </p:txEl>
                                          </p:spTgt>
                                        </p:tgtEl>
                                      </p:cBhvr>
                                      <p:to x="100000" y="95000"/>
                                    </p:animScale>
                                    <p:animScale>
                                      <p:cBhvr>
                                        <p:cTn id="27" dur="166" decel="50000">
                                          <p:stCondLst>
                                            <p:cond delay="1834"/>
                                          </p:stCondLst>
                                        </p:cTn>
                                        <p:tgtEl>
                                          <p:spTgt spid="3">
                                            <p:txEl>
                                              <p:pRg st="0" end="0"/>
                                            </p:txEl>
                                          </p:spTgt>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580">
                                          <p:stCondLst>
                                            <p:cond delay="0"/>
                                          </p:stCondLst>
                                        </p:cTn>
                                        <p:tgtEl>
                                          <p:spTgt spid="3">
                                            <p:txEl>
                                              <p:pRg st="1" end="1"/>
                                            </p:txEl>
                                          </p:spTgt>
                                        </p:tgtEl>
                                      </p:cBhvr>
                                    </p:animEffect>
                                    <p:anim calcmode="lin" valueType="num">
                                      <p:cBhvr>
                                        <p:cTn id="31"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1" end="1"/>
                                            </p:txEl>
                                          </p:spTgt>
                                        </p:tgtEl>
                                      </p:cBhvr>
                                      <p:to x="100000" y="60000"/>
                                    </p:animScale>
                                    <p:animScale>
                                      <p:cBhvr>
                                        <p:cTn id="37" dur="166" decel="50000">
                                          <p:stCondLst>
                                            <p:cond delay="676"/>
                                          </p:stCondLst>
                                        </p:cTn>
                                        <p:tgtEl>
                                          <p:spTgt spid="3">
                                            <p:txEl>
                                              <p:pRg st="1" end="1"/>
                                            </p:txEl>
                                          </p:spTgt>
                                        </p:tgtEl>
                                      </p:cBhvr>
                                      <p:to x="100000" y="100000"/>
                                    </p:animScale>
                                    <p:animScale>
                                      <p:cBhvr>
                                        <p:cTn id="38" dur="26">
                                          <p:stCondLst>
                                            <p:cond delay="1312"/>
                                          </p:stCondLst>
                                        </p:cTn>
                                        <p:tgtEl>
                                          <p:spTgt spid="3">
                                            <p:txEl>
                                              <p:pRg st="1" end="1"/>
                                            </p:txEl>
                                          </p:spTgt>
                                        </p:tgtEl>
                                      </p:cBhvr>
                                      <p:to x="100000" y="80000"/>
                                    </p:animScale>
                                    <p:animScale>
                                      <p:cBhvr>
                                        <p:cTn id="39" dur="166" decel="50000">
                                          <p:stCondLst>
                                            <p:cond delay="1338"/>
                                          </p:stCondLst>
                                        </p:cTn>
                                        <p:tgtEl>
                                          <p:spTgt spid="3">
                                            <p:txEl>
                                              <p:pRg st="1" end="1"/>
                                            </p:txEl>
                                          </p:spTgt>
                                        </p:tgtEl>
                                      </p:cBhvr>
                                      <p:to x="100000" y="100000"/>
                                    </p:animScale>
                                    <p:animScale>
                                      <p:cBhvr>
                                        <p:cTn id="40" dur="26">
                                          <p:stCondLst>
                                            <p:cond delay="1642"/>
                                          </p:stCondLst>
                                        </p:cTn>
                                        <p:tgtEl>
                                          <p:spTgt spid="3">
                                            <p:txEl>
                                              <p:pRg st="1" end="1"/>
                                            </p:txEl>
                                          </p:spTgt>
                                        </p:tgtEl>
                                      </p:cBhvr>
                                      <p:to x="100000" y="90000"/>
                                    </p:animScale>
                                    <p:animScale>
                                      <p:cBhvr>
                                        <p:cTn id="41" dur="166" decel="50000">
                                          <p:stCondLst>
                                            <p:cond delay="1668"/>
                                          </p:stCondLst>
                                        </p:cTn>
                                        <p:tgtEl>
                                          <p:spTgt spid="3">
                                            <p:txEl>
                                              <p:pRg st="1" end="1"/>
                                            </p:txEl>
                                          </p:spTgt>
                                        </p:tgtEl>
                                      </p:cBhvr>
                                      <p:to x="100000" y="100000"/>
                                    </p:animScale>
                                    <p:animScale>
                                      <p:cBhvr>
                                        <p:cTn id="42" dur="26">
                                          <p:stCondLst>
                                            <p:cond delay="1808"/>
                                          </p:stCondLst>
                                        </p:cTn>
                                        <p:tgtEl>
                                          <p:spTgt spid="3">
                                            <p:txEl>
                                              <p:pRg st="1" end="1"/>
                                            </p:txEl>
                                          </p:spTgt>
                                        </p:tgtEl>
                                      </p:cBhvr>
                                      <p:to x="100000" y="95000"/>
                                    </p:animScale>
                                    <p:animScale>
                                      <p:cBhvr>
                                        <p:cTn id="43" dur="166" decel="50000">
                                          <p:stCondLst>
                                            <p:cond delay="1834"/>
                                          </p:stCondLst>
                                        </p:cTn>
                                        <p:tgtEl>
                                          <p:spTgt spid="3">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Heavy rainfalls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827" y="3088640"/>
            <a:ext cx="10935223" cy="3161848"/>
          </a:xfrm>
        </p:spPr>
      </p:pic>
    </p:spTree>
    <p:extLst>
      <p:ext uri="{BB962C8B-B14F-4D97-AF65-F5344CB8AC3E}">
        <p14:creationId xmlns:p14="http://schemas.microsoft.com/office/powerpoint/2010/main" val="2305860775"/>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1"/>
          </a:xfrm>
        </p:spPr>
      </p:pic>
    </p:spTree>
    <p:extLst>
      <p:ext uri="{BB962C8B-B14F-4D97-AF65-F5344CB8AC3E}">
        <p14:creationId xmlns:p14="http://schemas.microsoft.com/office/powerpoint/2010/main" val="2681978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Flood of 2010</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113" y="2285998"/>
            <a:ext cx="9407046" cy="3964489"/>
          </a:xfrm>
        </p:spPr>
      </p:pic>
    </p:spTree>
    <p:extLst>
      <p:ext uri="{BB962C8B-B14F-4D97-AF65-F5344CB8AC3E}">
        <p14:creationId xmlns:p14="http://schemas.microsoft.com/office/powerpoint/2010/main" val="197581066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Flood of 2010</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197" y="2557463"/>
            <a:ext cx="11010378" cy="3768181"/>
          </a:xfrm>
        </p:spPr>
      </p:pic>
    </p:spTree>
    <p:extLst>
      <p:ext uri="{BB962C8B-B14F-4D97-AF65-F5344CB8AC3E}">
        <p14:creationId xmlns:p14="http://schemas.microsoft.com/office/powerpoint/2010/main" val="35837129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Damage of Pakistan in 2010 flood</a:t>
            </a:r>
          </a:p>
        </p:txBody>
      </p:sp>
      <p:sp>
        <p:nvSpPr>
          <p:cNvPr id="3" name="Content Placeholder 2"/>
          <p:cNvSpPr>
            <a:spLocks noGrp="1"/>
          </p:cNvSpPr>
          <p:nvPr>
            <p:ph idx="1"/>
          </p:nvPr>
        </p:nvSpPr>
        <p:spPr/>
        <p:txBody>
          <a:bodyPr/>
          <a:lstStyle/>
          <a:p>
            <a:r>
              <a:rPr lang="en-US" dirty="0"/>
              <a:t>killing </a:t>
            </a:r>
            <a:r>
              <a:rPr lang="en-US" b="1" dirty="0"/>
              <a:t>more than 1,700 persons</a:t>
            </a:r>
            <a:r>
              <a:rPr lang="en-US" dirty="0"/>
              <a:t>, </a:t>
            </a:r>
          </a:p>
          <a:p>
            <a:r>
              <a:rPr lang="en-US" dirty="0"/>
              <a:t>affecting over 20 percent of the land area,</a:t>
            </a:r>
          </a:p>
          <a:p>
            <a:r>
              <a:rPr lang="en-US" dirty="0"/>
              <a:t> more than 20 million people was effected</a:t>
            </a:r>
          </a:p>
          <a:p>
            <a:r>
              <a:rPr lang="en-US" dirty="0"/>
              <a:t> and causing loss of billions of dollars through damages to infrastructure, housing, agriculture and livestock, and other family assets.</a:t>
            </a:r>
          </a:p>
        </p:txBody>
      </p:sp>
    </p:spTree>
    <p:extLst>
      <p:ext uri="{BB962C8B-B14F-4D97-AF65-F5344CB8AC3E}">
        <p14:creationId xmlns:p14="http://schemas.microsoft.com/office/powerpoint/2010/main" val="34991634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000"/>
                                        <p:tgtEl>
                                          <p:spTgt spid="3">
                                            <p:txEl>
                                              <p:pRg st="0" end="0"/>
                                            </p:txEl>
                                          </p:spTgt>
                                        </p:tgtEl>
                                      </p:cBhvr>
                                    </p:animEffect>
                                    <p:anim calcmode="lin" valueType="num">
                                      <p:cBhvr>
                                        <p:cTn id="15"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6" dur="2000" fill="hold"/>
                                        <p:tgtEl>
                                          <p:spTgt spid="3">
                                            <p:txEl>
                                              <p:pRg st="0" end="0"/>
                                            </p:txEl>
                                          </p:spTgt>
                                        </p:tgtEl>
                                        <p:attrNameLst>
                                          <p:attrName>ppt_h</p:attrName>
                                        </p:attrNameLst>
                                      </p:cBhvr>
                                      <p:tavLst>
                                        <p:tav tm="0">
                                          <p:val>
                                            <p:strVal val="#ppt_h"/>
                                          </p:val>
                                        </p:tav>
                                        <p:tav tm="100000">
                                          <p:val>
                                            <p:strVal val="#ppt_h"/>
                                          </p:val>
                                        </p:tav>
                                      </p:tavLst>
                                    </p:anim>
                                  </p:childTnLst>
                                </p:cTn>
                              </p:par>
                              <p:par>
                                <p:cTn id="17" presetID="45"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2000"/>
                                        <p:tgtEl>
                                          <p:spTgt spid="3">
                                            <p:txEl>
                                              <p:pRg st="1" end="1"/>
                                            </p:txEl>
                                          </p:spTgt>
                                        </p:tgtEl>
                                      </p:cBhvr>
                                    </p:animEffect>
                                    <p:anim calcmode="lin" valueType="num">
                                      <p:cBhvr>
                                        <p:cTn id="20"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21" dur="2000" fill="hold"/>
                                        <p:tgtEl>
                                          <p:spTgt spid="3">
                                            <p:txEl>
                                              <p:pRg st="1" end="1"/>
                                            </p:txEl>
                                          </p:spTgt>
                                        </p:tgtEl>
                                        <p:attrNameLst>
                                          <p:attrName>ppt_h</p:attrName>
                                        </p:attrNameLst>
                                      </p:cBhvr>
                                      <p:tavLst>
                                        <p:tav tm="0">
                                          <p:val>
                                            <p:strVal val="#ppt_h"/>
                                          </p:val>
                                        </p:tav>
                                        <p:tav tm="100000">
                                          <p:val>
                                            <p:strVal val="#ppt_h"/>
                                          </p:val>
                                        </p:tav>
                                      </p:tavLst>
                                    </p:anim>
                                  </p:childTnLst>
                                </p:cTn>
                              </p:par>
                              <p:par>
                                <p:cTn id="22" presetID="45"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2000"/>
                                        <p:tgtEl>
                                          <p:spTgt spid="3">
                                            <p:txEl>
                                              <p:pRg st="2" end="2"/>
                                            </p:txEl>
                                          </p:spTgt>
                                        </p:tgtEl>
                                      </p:cBhvr>
                                    </p:animEffect>
                                    <p:anim calcmode="lin" valueType="num">
                                      <p:cBhvr>
                                        <p:cTn id="25"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26" dur="2000" fill="hold"/>
                                        <p:tgtEl>
                                          <p:spTgt spid="3">
                                            <p:txEl>
                                              <p:pRg st="2" end="2"/>
                                            </p:txEl>
                                          </p:spTgt>
                                        </p:tgtEl>
                                        <p:attrNameLst>
                                          <p:attrName>ppt_h</p:attrName>
                                        </p:attrNameLst>
                                      </p:cBhvr>
                                      <p:tavLst>
                                        <p:tav tm="0">
                                          <p:val>
                                            <p:strVal val="#ppt_h"/>
                                          </p:val>
                                        </p:tav>
                                        <p:tav tm="100000">
                                          <p:val>
                                            <p:strVal val="#ppt_h"/>
                                          </p:val>
                                        </p:tav>
                                      </p:tavLst>
                                    </p:anim>
                                  </p:childTnLst>
                                </p:cTn>
                              </p:par>
                              <p:par>
                                <p:cTn id="27" presetID="45"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2000"/>
                                        <p:tgtEl>
                                          <p:spTgt spid="3">
                                            <p:txEl>
                                              <p:pRg st="3" end="3"/>
                                            </p:txEl>
                                          </p:spTgt>
                                        </p:tgtEl>
                                      </p:cBhvr>
                                    </p:animEffect>
                                    <p:anim calcmode="lin" valueType="num">
                                      <p:cBhvr>
                                        <p:cTn id="30" dur="2000" fill="hold"/>
                                        <p:tgtEl>
                                          <p:spTgt spid="3">
                                            <p:txEl>
                                              <p:pRg st="3" end="3"/>
                                            </p:txEl>
                                          </p:spTgt>
                                        </p:tgtEl>
                                        <p:attrNameLst>
                                          <p:attrName>ppt_w</p:attrName>
                                        </p:attrNameLst>
                                      </p:cBhvr>
                                      <p:tavLst>
                                        <p:tav tm="0" fmla="#ppt_w*sin(2.5*pi*$)">
                                          <p:val>
                                            <p:fltVal val="0"/>
                                          </p:val>
                                        </p:tav>
                                        <p:tav tm="100000">
                                          <p:val>
                                            <p:fltVal val="1"/>
                                          </p:val>
                                        </p:tav>
                                      </p:tavLst>
                                    </p:anim>
                                    <p:anim calcmode="lin" valueType="num">
                                      <p:cBhvr>
                                        <p:cTn id="31" dur="2000" fill="hold"/>
                                        <p:tgtEl>
                                          <p:spTgt spid="3">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Flood of 2022 in Pakistan</a:t>
            </a:r>
          </a:p>
        </p:txBody>
      </p:sp>
      <p:sp>
        <p:nvSpPr>
          <p:cNvPr id="3" name="Content Placeholder 2"/>
          <p:cNvSpPr>
            <a:spLocks noGrp="1"/>
          </p:cNvSpPr>
          <p:nvPr>
            <p:ph idx="1"/>
          </p:nvPr>
        </p:nvSpPr>
        <p:spPr/>
        <p:txBody>
          <a:bodyPr/>
          <a:lstStyle/>
          <a:p>
            <a:r>
              <a:rPr lang="en-US" dirty="0"/>
              <a:t>Same as 2010 as in 2022</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82" y="2291937"/>
            <a:ext cx="12279682" cy="4566063"/>
          </a:xfrm>
          <a:prstGeom prst="rect">
            <a:avLst/>
          </a:prstGeom>
        </p:spPr>
      </p:pic>
    </p:spTree>
    <p:extLst>
      <p:ext uri="{BB962C8B-B14F-4D97-AF65-F5344CB8AC3E}">
        <p14:creationId xmlns:p14="http://schemas.microsoft.com/office/powerpoint/2010/main" val="292539577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of Pakistan due to flood in 2022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0774" y="2467627"/>
            <a:ext cx="8119736" cy="3408210"/>
          </a:xfrm>
        </p:spPr>
      </p:pic>
    </p:spTree>
    <p:extLst>
      <p:ext uri="{BB962C8B-B14F-4D97-AF65-F5344CB8AC3E}">
        <p14:creationId xmlns:p14="http://schemas.microsoft.com/office/powerpoint/2010/main" val="20485952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992" y="766512"/>
            <a:ext cx="10515600" cy="1325563"/>
          </a:xfrm>
        </p:spPr>
        <p:txBody>
          <a:bodyPr>
            <a:normAutofit fontScale="90000"/>
          </a:bodyPr>
          <a:lstStyle/>
          <a:p>
            <a:r>
              <a:rPr lang="en-US" dirty="0"/>
              <a:t>Pakistan suffered climate-induced losses worth $29bn:WORLD BANK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197" y="2092074"/>
            <a:ext cx="11098061" cy="4208517"/>
          </a:xfrm>
        </p:spPr>
      </p:pic>
    </p:spTree>
    <p:extLst>
      <p:ext uri="{BB962C8B-B14F-4D97-AF65-F5344CB8AC3E}">
        <p14:creationId xmlns:p14="http://schemas.microsoft.com/office/powerpoint/2010/main" val="627722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Climate Change</a:t>
            </a:r>
          </a:p>
        </p:txBody>
      </p:sp>
      <p:sp>
        <p:nvSpPr>
          <p:cNvPr id="3" name="Content Placeholder 2"/>
          <p:cNvSpPr>
            <a:spLocks noGrp="1"/>
          </p:cNvSpPr>
          <p:nvPr>
            <p:ph idx="1"/>
          </p:nvPr>
        </p:nvSpPr>
        <p:spPr/>
        <p:txBody>
          <a:bodyPr>
            <a:normAutofit fontScale="92500" lnSpcReduction="20000"/>
          </a:bodyPr>
          <a:lstStyle/>
          <a:p>
            <a:r>
              <a:rPr lang="en-US" sz="4300" dirty="0"/>
              <a:t>Climate change is the long-term heating of Earth's surface observed since the pre-industrial period (between 1800 and 1900) due to human activities, primarily fossil fuel burning, which increases heat-trapping greenhouse gas levels in Earth's atmosphere.</a:t>
            </a:r>
          </a:p>
        </p:txBody>
      </p:sp>
    </p:spTree>
    <p:extLst>
      <p:ext uri="{BB962C8B-B14F-4D97-AF65-F5344CB8AC3E}">
        <p14:creationId xmlns:p14="http://schemas.microsoft.com/office/powerpoint/2010/main" val="40761745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80">
                                          <p:stCondLst>
                                            <p:cond delay="0"/>
                                          </p:stCondLst>
                                        </p:cTn>
                                        <p:tgtEl>
                                          <p:spTgt spid="3">
                                            <p:txEl>
                                              <p:pRg st="0" end="0"/>
                                            </p:txEl>
                                          </p:spTgt>
                                        </p:tgtEl>
                                      </p:cBhvr>
                                    </p:animEffect>
                                    <p:anim calcmode="lin" valueType="num">
                                      <p:cBhvr>
                                        <p:cTn id="13"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0" end="0"/>
                                            </p:txEl>
                                          </p:spTgt>
                                        </p:tgtEl>
                                      </p:cBhvr>
                                      <p:to x="100000" y="60000"/>
                                    </p:animScale>
                                    <p:animScale>
                                      <p:cBhvr>
                                        <p:cTn id="19" dur="166" decel="50000">
                                          <p:stCondLst>
                                            <p:cond delay="676"/>
                                          </p:stCondLst>
                                        </p:cTn>
                                        <p:tgtEl>
                                          <p:spTgt spid="3">
                                            <p:txEl>
                                              <p:pRg st="0" end="0"/>
                                            </p:txEl>
                                          </p:spTgt>
                                        </p:tgtEl>
                                      </p:cBhvr>
                                      <p:to x="100000" y="100000"/>
                                    </p:animScale>
                                    <p:animScale>
                                      <p:cBhvr>
                                        <p:cTn id="20" dur="26">
                                          <p:stCondLst>
                                            <p:cond delay="1312"/>
                                          </p:stCondLst>
                                        </p:cTn>
                                        <p:tgtEl>
                                          <p:spTgt spid="3">
                                            <p:txEl>
                                              <p:pRg st="0" end="0"/>
                                            </p:txEl>
                                          </p:spTgt>
                                        </p:tgtEl>
                                      </p:cBhvr>
                                      <p:to x="100000" y="80000"/>
                                    </p:animScale>
                                    <p:animScale>
                                      <p:cBhvr>
                                        <p:cTn id="21" dur="166" decel="50000">
                                          <p:stCondLst>
                                            <p:cond delay="1338"/>
                                          </p:stCondLst>
                                        </p:cTn>
                                        <p:tgtEl>
                                          <p:spTgt spid="3">
                                            <p:txEl>
                                              <p:pRg st="0" end="0"/>
                                            </p:txEl>
                                          </p:spTgt>
                                        </p:tgtEl>
                                      </p:cBhvr>
                                      <p:to x="100000" y="100000"/>
                                    </p:animScale>
                                    <p:animScale>
                                      <p:cBhvr>
                                        <p:cTn id="22" dur="26">
                                          <p:stCondLst>
                                            <p:cond delay="1642"/>
                                          </p:stCondLst>
                                        </p:cTn>
                                        <p:tgtEl>
                                          <p:spTgt spid="3">
                                            <p:txEl>
                                              <p:pRg st="0" end="0"/>
                                            </p:txEl>
                                          </p:spTgt>
                                        </p:tgtEl>
                                      </p:cBhvr>
                                      <p:to x="100000" y="90000"/>
                                    </p:animScale>
                                    <p:animScale>
                                      <p:cBhvr>
                                        <p:cTn id="23" dur="166" decel="50000">
                                          <p:stCondLst>
                                            <p:cond delay="1668"/>
                                          </p:stCondLst>
                                        </p:cTn>
                                        <p:tgtEl>
                                          <p:spTgt spid="3">
                                            <p:txEl>
                                              <p:pRg st="0" end="0"/>
                                            </p:txEl>
                                          </p:spTgt>
                                        </p:tgtEl>
                                      </p:cBhvr>
                                      <p:to x="100000" y="100000"/>
                                    </p:animScale>
                                    <p:animScale>
                                      <p:cBhvr>
                                        <p:cTn id="24" dur="26">
                                          <p:stCondLst>
                                            <p:cond delay="1808"/>
                                          </p:stCondLst>
                                        </p:cTn>
                                        <p:tgtEl>
                                          <p:spTgt spid="3">
                                            <p:txEl>
                                              <p:pRg st="0" end="0"/>
                                            </p:txEl>
                                          </p:spTgt>
                                        </p:tgtEl>
                                      </p:cBhvr>
                                      <p:to x="100000" y="95000"/>
                                    </p:animScale>
                                    <p:animScale>
                                      <p:cBhvr>
                                        <p:cTn id="25"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424" y="643929"/>
            <a:ext cx="9601196" cy="1303867"/>
          </a:xfrm>
        </p:spPr>
        <p:txBody>
          <a:bodyPr/>
          <a:lstStyle/>
          <a:p>
            <a:r>
              <a:rPr lang="en-US" dirty="0"/>
              <a:t>               Districts effected Most</a:t>
            </a:r>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5624"/>
            <a:ext cx="12192000" cy="5032376"/>
          </a:xfrm>
          <a:prstGeom prst="rect">
            <a:avLst/>
          </a:prstGeom>
        </p:spPr>
      </p:pic>
    </p:spTree>
    <p:extLst>
      <p:ext uri="{BB962C8B-B14F-4D97-AF65-F5344CB8AC3E}">
        <p14:creationId xmlns:p14="http://schemas.microsoft.com/office/powerpoint/2010/main" val="40221631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57518" y="1718049"/>
            <a:ext cx="10515600" cy="4351338"/>
          </a:xfrm>
        </p:spPr>
        <p:txBody>
          <a:bodyPr>
            <a:normAutofit/>
          </a:bodyPr>
          <a:lstStyle/>
          <a:p>
            <a:pPr marL="0" indent="0">
              <a:buNone/>
            </a:pPr>
            <a:r>
              <a:rPr lang="en-US" sz="3600" dirty="0"/>
              <a:t>Between 1998 and 2018 Pakistan reported more than 150 extreme weather events. In 2022 disastrous floods hit the country. The main causes were </a:t>
            </a:r>
            <a:r>
              <a:rPr lang="en-US" sz="3600" b="1" dirty="0"/>
              <a:t>increased precipitation and glaciers melting</a:t>
            </a:r>
            <a:r>
              <a:rPr lang="en-US" sz="3600" dirty="0"/>
              <a:t> fueled by climate change. One third of the country was under water in 2022.</a:t>
            </a:r>
          </a:p>
        </p:txBody>
      </p:sp>
    </p:spTree>
    <p:extLst>
      <p:ext uri="{BB962C8B-B14F-4D97-AF65-F5344CB8AC3E}">
        <p14:creationId xmlns:p14="http://schemas.microsoft.com/office/powerpoint/2010/main" val="1564274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44071" y="965017"/>
            <a:ext cx="10515600" cy="4351338"/>
          </a:xfrm>
        </p:spPr>
        <p:txBody>
          <a:bodyPr>
            <a:noAutofit/>
          </a:bodyPr>
          <a:lstStyle/>
          <a:p>
            <a:r>
              <a:rPr lang="en-US" sz="4400" dirty="0"/>
              <a:t>The floods affected 33 million people in </a:t>
            </a:r>
            <a:r>
              <a:rPr lang="en-US" sz="4400" b="1" dirty="0"/>
              <a:t>Pakistan</a:t>
            </a:r>
            <a:r>
              <a:rPr lang="en-US" sz="4400" dirty="0"/>
              <a:t> and destroyed 897,014 houses and damaged another 1,391,467. 1,164,270 livestock have been killed, most of them in the province of Balochistan, while destruction to 13,115 kilometres (8,149 mi) of roads and 439 bridges has impeded access across flood-affected areas.</a:t>
            </a:r>
          </a:p>
        </p:txBody>
      </p:sp>
    </p:spTree>
    <p:extLst>
      <p:ext uri="{BB962C8B-B14F-4D97-AF65-F5344CB8AC3E}">
        <p14:creationId xmlns:p14="http://schemas.microsoft.com/office/powerpoint/2010/main" val="3075319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Diseases due to flood of 2022</a:t>
            </a:r>
          </a:p>
        </p:txBody>
      </p:sp>
      <p:sp>
        <p:nvSpPr>
          <p:cNvPr id="3" name="Content Placeholder 2"/>
          <p:cNvSpPr>
            <a:spLocks noGrp="1"/>
          </p:cNvSpPr>
          <p:nvPr>
            <p:ph idx="1"/>
          </p:nvPr>
        </p:nvSpPr>
        <p:spPr/>
        <p:txBody>
          <a:bodyPr/>
          <a:lstStyle/>
          <a:p>
            <a:r>
              <a:rPr lang="en-US" dirty="0"/>
              <a:t>Wound infections</a:t>
            </a:r>
          </a:p>
          <a:p>
            <a:r>
              <a:rPr lang="en-US" dirty="0"/>
              <a:t>Skin rash</a:t>
            </a:r>
          </a:p>
          <a:p>
            <a:r>
              <a:rPr lang="en-US" dirty="0"/>
              <a:t>Malaria</a:t>
            </a:r>
          </a:p>
          <a:p>
            <a:r>
              <a:rPr lang="en-US" dirty="0"/>
              <a:t>Typhoid</a:t>
            </a:r>
            <a:br>
              <a:rPr lang="en-US" dirty="0"/>
            </a:br>
            <a:endParaRPr lang="en-US" dirty="0"/>
          </a:p>
        </p:txBody>
      </p:sp>
    </p:spTree>
    <p:extLst>
      <p:ext uri="{BB962C8B-B14F-4D97-AF65-F5344CB8AC3E}">
        <p14:creationId xmlns:p14="http://schemas.microsoft.com/office/powerpoint/2010/main" val="2478859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6543"/>
            <a:ext cx="10515600" cy="1325563"/>
          </a:xfrm>
        </p:spPr>
        <p:txBody>
          <a:bodyPr/>
          <a:lstStyle/>
          <a:p>
            <a:r>
              <a:rPr lang="en-US" dirty="0"/>
              <a:t>   Skin Trash</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99021"/>
            <a:ext cx="12191999" cy="5758980"/>
          </a:xfrm>
        </p:spPr>
      </p:pic>
    </p:spTree>
    <p:extLst>
      <p:ext uri="{BB962C8B-B14F-4D97-AF65-F5344CB8AC3E}">
        <p14:creationId xmlns:p14="http://schemas.microsoft.com/office/powerpoint/2010/main" val="3609018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Wound Infections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9348" y="2379945"/>
            <a:ext cx="10271342" cy="3782860"/>
          </a:xfrm>
        </p:spPr>
      </p:pic>
    </p:spTree>
    <p:extLst>
      <p:ext uri="{BB962C8B-B14F-4D97-AF65-F5344CB8AC3E}">
        <p14:creationId xmlns:p14="http://schemas.microsoft.com/office/powerpoint/2010/main" val="3843912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318" y="794242"/>
            <a:ext cx="9601196" cy="1303867"/>
          </a:xfrm>
        </p:spPr>
        <p:txBody>
          <a:bodyPr/>
          <a:lstStyle/>
          <a:p>
            <a:r>
              <a:rPr lang="en-US" dirty="0"/>
              <a:t>                                Malaria</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152" y="1853853"/>
            <a:ext cx="11185580" cy="4422318"/>
          </a:xfrm>
        </p:spPr>
      </p:pic>
    </p:spTree>
    <p:extLst>
      <p:ext uri="{BB962C8B-B14F-4D97-AF65-F5344CB8AC3E}">
        <p14:creationId xmlns:p14="http://schemas.microsoft.com/office/powerpoint/2010/main" val="3358311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Record of cities of Pakistan</a:t>
            </a:r>
            <a:br>
              <a:rPr lang="en-US" dirty="0"/>
            </a:br>
            <a:r>
              <a:rPr lang="en-US" dirty="0"/>
              <a:t> </a:t>
            </a:r>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t>Jacobabad     </a:t>
            </a:r>
          </a:p>
          <a:p>
            <a:pPr>
              <a:buFont typeface="Wingdings" panose="05000000000000000000" pitchFamily="2" charset="2"/>
              <a:buChar char="v"/>
            </a:pPr>
            <a:r>
              <a:rPr lang="en-US" dirty="0"/>
              <a:t>Sibi  </a:t>
            </a:r>
          </a:p>
          <a:p>
            <a:pPr>
              <a:buFont typeface="Wingdings" panose="05000000000000000000" pitchFamily="2" charset="2"/>
              <a:buChar char="v"/>
            </a:pPr>
            <a:r>
              <a:rPr lang="en-US" dirty="0"/>
              <a:t>Nawabshah</a:t>
            </a:r>
          </a:p>
          <a:p>
            <a:pPr>
              <a:buFont typeface="Wingdings" panose="05000000000000000000" pitchFamily="2" charset="2"/>
              <a:buChar char="v"/>
            </a:pPr>
            <a:r>
              <a:rPr lang="en-US" dirty="0"/>
              <a:t>Padidan</a:t>
            </a:r>
          </a:p>
          <a:p>
            <a:pPr>
              <a:buFont typeface="Wingdings" panose="05000000000000000000" pitchFamily="2" charset="2"/>
              <a:buChar char="v"/>
            </a:pPr>
            <a:r>
              <a:rPr lang="en-US" dirty="0"/>
              <a:t>Turbat</a:t>
            </a:r>
          </a:p>
          <a:p>
            <a:pPr>
              <a:buFont typeface="Wingdings" panose="05000000000000000000" pitchFamily="2" charset="2"/>
              <a:buChar char="v"/>
            </a:pPr>
            <a:r>
              <a:rPr lang="en-US" dirty="0"/>
              <a:t>Dalbandin</a:t>
            </a:r>
          </a:p>
        </p:txBody>
      </p:sp>
    </p:spTree>
    <p:extLst>
      <p:ext uri="{BB962C8B-B14F-4D97-AF65-F5344CB8AC3E}">
        <p14:creationId xmlns:p14="http://schemas.microsoft.com/office/powerpoint/2010/main" val="333935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1684" y="1045699"/>
            <a:ext cx="10515600" cy="4351338"/>
          </a:xfrm>
        </p:spPr>
        <p:txBody>
          <a:bodyPr>
            <a:normAutofit/>
          </a:bodyPr>
          <a:lstStyle/>
          <a:p>
            <a:pPr marL="0" indent="0">
              <a:buNone/>
            </a:pPr>
            <a:r>
              <a:rPr lang="en-US" sz="3600" dirty="0">
                <a:solidFill>
                  <a:schemeClr val="tx1">
                    <a:lumMod val="95000"/>
                    <a:lumOff val="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If we go to hell, we'll take a blanket," is a common joke told in the area of Jacobabad.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7339"/>
            <a:ext cx="12192000" cy="3964702"/>
          </a:xfrm>
          <a:prstGeom prst="rect">
            <a:avLst/>
          </a:prstGeom>
        </p:spPr>
      </p:pic>
    </p:spTree>
    <p:extLst>
      <p:ext uri="{BB962C8B-B14F-4D97-AF65-F5344CB8AC3E}">
        <p14:creationId xmlns:p14="http://schemas.microsoft.com/office/powerpoint/2010/main" val="2000866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2026" y="2017050"/>
            <a:ext cx="10515600" cy="3076196"/>
          </a:xfrm>
        </p:spPr>
        <p:txBody>
          <a:bodyPr>
            <a:normAutofit fontScale="90000"/>
          </a:bodyPr>
          <a:lstStyle/>
          <a:p>
            <a:r>
              <a:rPr lang="en-US" b="1" dirty="0"/>
              <a:t>.Climate change is the more frequent and more intense occurrence of extreme weather events</a:t>
            </a:r>
            <a:r>
              <a:rPr lang="en-US" dirty="0"/>
              <a:t>, and this is exactly what we have witnessed in Jacobabad. Said Athar Hussain</a:t>
            </a:r>
            <a:br>
              <a:rPr lang="en-US" dirty="0"/>
            </a:br>
            <a:r>
              <a:rPr lang="en-US" dirty="0"/>
              <a:t>( head of the Centre for Climate Research and Development )</a:t>
            </a:r>
          </a:p>
        </p:txBody>
      </p:sp>
    </p:spTree>
    <p:extLst>
      <p:ext uri="{BB962C8B-B14F-4D97-AF65-F5344CB8AC3E}">
        <p14:creationId xmlns:p14="http://schemas.microsoft.com/office/powerpoint/2010/main" val="1305345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Causes of Climate Change in Pakistan</a:t>
            </a:r>
            <a:br>
              <a:rPr lang="en-US" dirty="0"/>
            </a:br>
            <a:endParaRPr lang="en-US" dirty="0"/>
          </a:p>
        </p:txBody>
      </p:sp>
      <p:sp>
        <p:nvSpPr>
          <p:cNvPr id="6" name="AutoShape 4" descr="Global warming consequences in Pakistan"/>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a:t>Deforestation</a:t>
            </a:r>
          </a:p>
          <a:p>
            <a:r>
              <a:rPr lang="en-US" dirty="0"/>
              <a:t>Generating of Power</a:t>
            </a:r>
          </a:p>
          <a:p>
            <a:r>
              <a:rPr lang="en-US" dirty="0"/>
              <a:t>Manufacturing of goods</a:t>
            </a:r>
          </a:p>
          <a:p>
            <a:r>
              <a:rPr lang="en-US" dirty="0"/>
              <a:t>Using  Transportation</a:t>
            </a:r>
          </a:p>
          <a:p>
            <a:r>
              <a:rPr lang="en-US" dirty="0"/>
              <a:t>Green House Gases</a:t>
            </a:r>
          </a:p>
          <a:p>
            <a:r>
              <a:rPr lang="en-US" dirty="0"/>
              <a:t>Over population</a:t>
            </a:r>
          </a:p>
          <a:p>
            <a:pPr marL="0" indent="0">
              <a:buNone/>
            </a:pPr>
            <a:endParaRPr lang="en-US" dirty="0"/>
          </a:p>
        </p:txBody>
      </p:sp>
    </p:spTree>
    <p:extLst>
      <p:ext uri="{BB962C8B-B14F-4D97-AF65-F5344CB8AC3E}">
        <p14:creationId xmlns:p14="http://schemas.microsoft.com/office/powerpoint/2010/main" val="3543611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additive="base">
                                        <p:cTn id="1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1000"/>
                                        <p:tgtEl>
                                          <p:spTgt spid="6">
                                            <p:txEl>
                                              <p:pRg st="1" end="1"/>
                                            </p:txEl>
                                          </p:spTgt>
                                        </p:tgtEl>
                                      </p:cBhvr>
                                    </p:animEffect>
                                    <p:anim calcmode="lin" valueType="num">
                                      <p:cBhvr>
                                        <p:cTn id="22"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wipe(down)">
                                      <p:cBhvr>
                                        <p:cTn id="28" dur="500"/>
                                        <p:tgtEl>
                                          <p:spTgt spid="6">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circle(in)">
                                      <p:cBhvr>
                                        <p:cTn id="33" dur="2000"/>
                                        <p:tgtEl>
                                          <p:spTgt spid="6">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4" end="4"/>
                                            </p:txEl>
                                          </p:spTgt>
                                        </p:tgtEl>
                                        <p:attrNameLst>
                                          <p:attrName>style.visibility</p:attrName>
                                        </p:attrNameLst>
                                      </p:cBhvr>
                                      <p:to>
                                        <p:strVal val="visible"/>
                                      </p:to>
                                    </p:set>
                                    <p:animEffect transition="in" filter="fade">
                                      <p:cBhvr>
                                        <p:cTn id="38" dur="500"/>
                                        <p:tgtEl>
                                          <p:spTgt spid="6">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animEffect transition="in" filter="fade">
                                      <p:cBhvr>
                                        <p:cTn id="43"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 of climate change in Pakistan</a:t>
            </a:r>
          </a:p>
        </p:txBody>
      </p:sp>
      <p:sp>
        <p:nvSpPr>
          <p:cNvPr id="3" name="Content Placeholder 2"/>
          <p:cNvSpPr>
            <a:spLocks noGrp="1"/>
          </p:cNvSpPr>
          <p:nvPr>
            <p:ph idx="1"/>
          </p:nvPr>
        </p:nvSpPr>
        <p:spPr/>
        <p:txBody>
          <a:bodyPr>
            <a:normAutofit fontScale="92500" lnSpcReduction="10000"/>
          </a:bodyPr>
          <a:lstStyle/>
          <a:p>
            <a:r>
              <a:rPr lang="en-US" dirty="0"/>
              <a:t>Plant a tree</a:t>
            </a:r>
          </a:p>
          <a:p>
            <a:r>
              <a:rPr lang="en-US" dirty="0"/>
              <a:t>Avoid throwing garbage on the roads and rivers</a:t>
            </a:r>
          </a:p>
          <a:p>
            <a:r>
              <a:rPr lang="en-US" dirty="0"/>
              <a:t>Use more electric vehicles</a:t>
            </a:r>
          </a:p>
          <a:p>
            <a:r>
              <a:rPr lang="en-US" dirty="0"/>
              <a:t>Avoid Deforestation</a:t>
            </a:r>
          </a:p>
          <a:p>
            <a:r>
              <a:rPr lang="en-US" dirty="0"/>
              <a:t>Avoid Over Traffic</a:t>
            </a:r>
          </a:p>
          <a:p>
            <a:r>
              <a:rPr lang="en-US" dirty="0"/>
              <a:t>Reduce the use of Plastic goods</a:t>
            </a:r>
          </a:p>
          <a:p>
            <a:r>
              <a:rPr lang="en-US" dirty="0"/>
              <a:t>Use more Solar system instead of electricity</a:t>
            </a:r>
          </a:p>
          <a:p>
            <a:pPr marL="0" indent="0">
              <a:buNone/>
            </a:pPr>
            <a:endParaRPr lang="en-US" dirty="0"/>
          </a:p>
        </p:txBody>
      </p:sp>
    </p:spTree>
    <p:extLst>
      <p:ext uri="{BB962C8B-B14F-4D97-AF65-F5344CB8AC3E}">
        <p14:creationId xmlns:p14="http://schemas.microsoft.com/office/powerpoint/2010/main" val="31994371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anim calcmode="lin" valueType="num">
                                      <p:cBhvr>
                                        <p:cTn id="13"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4" dur="2000" fill="hold"/>
                                        <p:tgtEl>
                                          <p:spTgt spid="3">
                                            <p:txEl>
                                              <p:pRg st="0" end="0"/>
                                            </p:txEl>
                                          </p:spTgt>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000"/>
                                        <p:tgtEl>
                                          <p:spTgt spid="3">
                                            <p:txEl>
                                              <p:pRg st="1" end="1"/>
                                            </p:txEl>
                                          </p:spTgt>
                                        </p:tgtEl>
                                      </p:cBhvr>
                                    </p:animEffect>
                                    <p:anim calcmode="lin" valueType="num">
                                      <p:cBhvr>
                                        <p:cTn id="18"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9" dur="2000" fill="hold"/>
                                        <p:tgtEl>
                                          <p:spTgt spid="3">
                                            <p:txEl>
                                              <p:pRg st="1" end="1"/>
                                            </p:txEl>
                                          </p:spTgt>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2000"/>
                                        <p:tgtEl>
                                          <p:spTgt spid="3">
                                            <p:txEl>
                                              <p:pRg st="2" end="2"/>
                                            </p:txEl>
                                          </p:spTgt>
                                        </p:tgtEl>
                                      </p:cBhvr>
                                    </p:animEffect>
                                    <p:anim calcmode="lin" valueType="num">
                                      <p:cBhvr>
                                        <p:cTn id="23"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24" dur="2000" fill="hold"/>
                                        <p:tgtEl>
                                          <p:spTgt spid="3">
                                            <p:txEl>
                                              <p:pRg st="2" end="2"/>
                                            </p:txEl>
                                          </p:spTgt>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2000"/>
                                        <p:tgtEl>
                                          <p:spTgt spid="3">
                                            <p:txEl>
                                              <p:pRg st="3" end="3"/>
                                            </p:txEl>
                                          </p:spTgt>
                                        </p:tgtEl>
                                      </p:cBhvr>
                                    </p:animEffect>
                                    <p:anim calcmode="lin" valueType="num">
                                      <p:cBhvr>
                                        <p:cTn id="28" dur="2000" fill="hold"/>
                                        <p:tgtEl>
                                          <p:spTgt spid="3">
                                            <p:txEl>
                                              <p:pRg st="3" end="3"/>
                                            </p:txEl>
                                          </p:spTgt>
                                        </p:tgtEl>
                                        <p:attrNameLst>
                                          <p:attrName>ppt_w</p:attrName>
                                        </p:attrNameLst>
                                      </p:cBhvr>
                                      <p:tavLst>
                                        <p:tav tm="0" fmla="#ppt_w*sin(2.5*pi*$)">
                                          <p:val>
                                            <p:fltVal val="0"/>
                                          </p:val>
                                        </p:tav>
                                        <p:tav tm="100000">
                                          <p:val>
                                            <p:fltVal val="1"/>
                                          </p:val>
                                        </p:tav>
                                      </p:tavLst>
                                    </p:anim>
                                    <p:anim calcmode="lin" valueType="num">
                                      <p:cBhvr>
                                        <p:cTn id="29" dur="2000" fill="hold"/>
                                        <p:tgtEl>
                                          <p:spTgt spid="3">
                                            <p:txEl>
                                              <p:pRg st="3" end="3"/>
                                            </p:txEl>
                                          </p:spTgt>
                                        </p:tgtEl>
                                        <p:attrNameLst>
                                          <p:attrName>ppt_h</p:attrName>
                                        </p:attrNameLst>
                                      </p:cBhvr>
                                      <p:tavLst>
                                        <p:tav tm="0">
                                          <p:val>
                                            <p:strVal val="#ppt_h"/>
                                          </p:val>
                                        </p:tav>
                                        <p:tav tm="100000">
                                          <p:val>
                                            <p:strVal val="#ppt_h"/>
                                          </p:val>
                                        </p:tav>
                                      </p:tavLst>
                                    </p:anim>
                                  </p:childTnLst>
                                </p:cTn>
                              </p:par>
                              <p:par>
                                <p:cTn id="30" presetID="45"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2000"/>
                                        <p:tgtEl>
                                          <p:spTgt spid="3">
                                            <p:txEl>
                                              <p:pRg st="4" end="4"/>
                                            </p:txEl>
                                          </p:spTgt>
                                        </p:tgtEl>
                                      </p:cBhvr>
                                    </p:animEffect>
                                    <p:anim calcmode="lin" valueType="num">
                                      <p:cBhvr>
                                        <p:cTn id="33" dur="2000" fill="hold"/>
                                        <p:tgtEl>
                                          <p:spTgt spid="3">
                                            <p:txEl>
                                              <p:pRg st="4" end="4"/>
                                            </p:txEl>
                                          </p:spTgt>
                                        </p:tgtEl>
                                        <p:attrNameLst>
                                          <p:attrName>ppt_w</p:attrName>
                                        </p:attrNameLst>
                                      </p:cBhvr>
                                      <p:tavLst>
                                        <p:tav tm="0" fmla="#ppt_w*sin(2.5*pi*$)">
                                          <p:val>
                                            <p:fltVal val="0"/>
                                          </p:val>
                                        </p:tav>
                                        <p:tav tm="100000">
                                          <p:val>
                                            <p:fltVal val="1"/>
                                          </p:val>
                                        </p:tav>
                                      </p:tavLst>
                                    </p:anim>
                                    <p:anim calcmode="lin" valueType="num">
                                      <p:cBhvr>
                                        <p:cTn id="34" dur="2000" fill="hold"/>
                                        <p:tgtEl>
                                          <p:spTgt spid="3">
                                            <p:txEl>
                                              <p:pRg st="4" end="4"/>
                                            </p:txEl>
                                          </p:spTgt>
                                        </p:tgtEl>
                                        <p:attrNameLst>
                                          <p:attrName>ppt_h</p:attrName>
                                        </p:attrNameLst>
                                      </p:cBhvr>
                                      <p:tavLst>
                                        <p:tav tm="0">
                                          <p:val>
                                            <p:strVal val="#ppt_h"/>
                                          </p:val>
                                        </p:tav>
                                        <p:tav tm="100000">
                                          <p:val>
                                            <p:strVal val="#ppt_h"/>
                                          </p:val>
                                        </p:tav>
                                      </p:tavLst>
                                    </p:anim>
                                  </p:childTnLst>
                                </p:cTn>
                              </p:par>
                              <p:par>
                                <p:cTn id="35" presetID="45"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2000"/>
                                        <p:tgtEl>
                                          <p:spTgt spid="3">
                                            <p:txEl>
                                              <p:pRg st="5" end="5"/>
                                            </p:txEl>
                                          </p:spTgt>
                                        </p:tgtEl>
                                      </p:cBhvr>
                                    </p:animEffect>
                                    <p:anim calcmode="lin" valueType="num">
                                      <p:cBhvr>
                                        <p:cTn id="38" dur="2000" fill="hold"/>
                                        <p:tgtEl>
                                          <p:spTgt spid="3">
                                            <p:txEl>
                                              <p:pRg st="5" end="5"/>
                                            </p:txEl>
                                          </p:spTgt>
                                        </p:tgtEl>
                                        <p:attrNameLst>
                                          <p:attrName>ppt_w</p:attrName>
                                        </p:attrNameLst>
                                      </p:cBhvr>
                                      <p:tavLst>
                                        <p:tav tm="0" fmla="#ppt_w*sin(2.5*pi*$)">
                                          <p:val>
                                            <p:fltVal val="0"/>
                                          </p:val>
                                        </p:tav>
                                        <p:tav tm="100000">
                                          <p:val>
                                            <p:fltVal val="1"/>
                                          </p:val>
                                        </p:tav>
                                      </p:tavLst>
                                    </p:anim>
                                    <p:anim calcmode="lin" valueType="num">
                                      <p:cBhvr>
                                        <p:cTn id="39" dur="2000" fill="hold"/>
                                        <p:tgtEl>
                                          <p:spTgt spid="3">
                                            <p:txEl>
                                              <p:pRg st="5" end="5"/>
                                            </p:txEl>
                                          </p:spTgt>
                                        </p:tgtEl>
                                        <p:attrNameLst>
                                          <p:attrName>ppt_h</p:attrName>
                                        </p:attrNameLst>
                                      </p:cBhvr>
                                      <p:tavLst>
                                        <p:tav tm="0">
                                          <p:val>
                                            <p:strVal val="#ppt_h"/>
                                          </p:val>
                                        </p:tav>
                                        <p:tav tm="100000">
                                          <p:val>
                                            <p:strVal val="#ppt_h"/>
                                          </p:val>
                                        </p:tav>
                                      </p:tavLst>
                                    </p:anim>
                                  </p:childTnLst>
                                </p:cTn>
                              </p:par>
                              <p:par>
                                <p:cTn id="40" presetID="45"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2000"/>
                                        <p:tgtEl>
                                          <p:spTgt spid="3">
                                            <p:txEl>
                                              <p:pRg st="6" end="6"/>
                                            </p:txEl>
                                          </p:spTgt>
                                        </p:tgtEl>
                                      </p:cBhvr>
                                    </p:animEffect>
                                    <p:anim calcmode="lin" valueType="num">
                                      <p:cBhvr>
                                        <p:cTn id="43" dur="2000" fill="hold"/>
                                        <p:tgtEl>
                                          <p:spTgt spid="3">
                                            <p:txEl>
                                              <p:pRg st="6" end="6"/>
                                            </p:txEl>
                                          </p:spTgt>
                                        </p:tgtEl>
                                        <p:attrNameLst>
                                          <p:attrName>ppt_w</p:attrName>
                                        </p:attrNameLst>
                                      </p:cBhvr>
                                      <p:tavLst>
                                        <p:tav tm="0" fmla="#ppt_w*sin(2.5*pi*$)">
                                          <p:val>
                                            <p:fltVal val="0"/>
                                          </p:val>
                                        </p:tav>
                                        <p:tav tm="100000">
                                          <p:val>
                                            <p:fltVal val="1"/>
                                          </p:val>
                                        </p:tav>
                                      </p:tavLst>
                                    </p:anim>
                                    <p:anim calcmode="lin" valueType="num">
                                      <p:cBhvr>
                                        <p:cTn id="44" dur="2000" fill="hold"/>
                                        <p:tgtEl>
                                          <p:spTgt spid="3">
                                            <p:txEl>
                                              <p:pRg st="6" end="6"/>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dirty="0"/>
              <a:t>Pakistan is getting rid of climate change</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1391" y="2557463"/>
            <a:ext cx="4369218" cy="3317875"/>
          </a:xfrm>
        </p:spPr>
      </p:pic>
    </p:spTree>
    <p:extLst>
      <p:ext uri="{BB962C8B-B14F-4D97-AF65-F5344CB8AC3E}">
        <p14:creationId xmlns:p14="http://schemas.microsoft.com/office/powerpoint/2010/main" val="1977587874"/>
      </p:ext>
    </p:extLst>
  </p:cSld>
  <p:clrMapOvr>
    <a:masterClrMapping/>
  </p:clrMapOvr>
  <p:transition spd="slow">
    <p:comb/>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0"/>
          </a:xfrm>
        </p:spPr>
      </p:pic>
    </p:spTree>
    <p:extLst>
      <p:ext uri="{BB962C8B-B14F-4D97-AF65-F5344CB8AC3E}">
        <p14:creationId xmlns:p14="http://schemas.microsoft.com/office/powerpoint/2010/main" val="83284138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Stop trashing Garbage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4083" y="2557463"/>
            <a:ext cx="4423833" cy="3317875"/>
          </a:xfrm>
        </p:spPr>
      </p:pic>
    </p:spTree>
    <p:extLst>
      <p:ext uri="{BB962C8B-B14F-4D97-AF65-F5344CB8AC3E}">
        <p14:creationId xmlns:p14="http://schemas.microsoft.com/office/powerpoint/2010/main" val="30975205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Use more Solar system instead of electricity</a:t>
            </a:r>
            <a:br>
              <a:rPr lang="en-US" dirty="0"/>
            </a:b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014608"/>
            <a:ext cx="12192000" cy="5843392"/>
          </a:xfrm>
        </p:spPr>
      </p:pic>
    </p:spTree>
    <p:extLst>
      <p:ext uri="{BB962C8B-B14F-4D97-AF65-F5344CB8AC3E}">
        <p14:creationId xmlns:p14="http://schemas.microsoft.com/office/powerpoint/2010/main" val="24878279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044" y="2906089"/>
            <a:ext cx="4617605" cy="1892063"/>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7"/>
            <a:ext cx="12192000" cy="6857173"/>
          </a:xfrm>
          <a:prstGeom prst="rect">
            <a:avLst/>
          </a:prstGeom>
        </p:spPr>
      </p:pic>
    </p:spTree>
    <p:extLst>
      <p:ext uri="{BB962C8B-B14F-4D97-AF65-F5344CB8AC3E}">
        <p14:creationId xmlns:p14="http://schemas.microsoft.com/office/powerpoint/2010/main" val="25155964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5" name="Content Placeholder 4"/>
          <p:cNvSpPr>
            <a:spLocks noGrp="1"/>
          </p:cNvSpPr>
          <p:nvPr>
            <p:ph idx="1"/>
          </p:nvPr>
        </p:nvSpPr>
        <p:spPr>
          <a:xfrm>
            <a:off x="374738" y="2364243"/>
            <a:ext cx="10515600" cy="4351338"/>
          </a:xfrm>
        </p:spPr>
        <p:txBody>
          <a:bodyPr>
            <a:normAutofit lnSpcReduction="10000"/>
          </a:bodyPr>
          <a:lstStyle/>
          <a:p>
            <a:pPr marL="0" indent="0">
              <a:buNone/>
            </a:pPr>
            <a:r>
              <a:rPr lang="en-US" dirty="0"/>
              <a:t>          </a:t>
            </a:r>
          </a:p>
          <a:p>
            <a:pPr marL="0" indent="0">
              <a:buNone/>
            </a:pPr>
            <a:endParaRPr lang="en-US" dirty="0"/>
          </a:p>
          <a:p>
            <a:pPr marL="0" indent="0">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THE ACTION OF CLEARING A WIDE AREA OF TREES.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5354"/>
            <a:ext cx="12192000" cy="5361334"/>
          </a:xfrm>
          <a:prstGeom prst="rect">
            <a:avLst/>
          </a:prstGeom>
        </p:spPr>
      </p:pic>
      <p:sp>
        <p:nvSpPr>
          <p:cNvPr id="4" name="TextBox 3"/>
          <p:cNvSpPr txBox="1"/>
          <p:nvPr/>
        </p:nvSpPr>
        <p:spPr>
          <a:xfrm>
            <a:off x="4057382" y="-298753"/>
            <a:ext cx="4122107" cy="954107"/>
          </a:xfrm>
          <a:prstGeom prst="rect">
            <a:avLst/>
          </a:prstGeom>
          <a:noFill/>
        </p:spPr>
        <p:txBody>
          <a:bodyPr wrap="square" rtlCol="0">
            <a:spAutoFit/>
          </a:bodyPr>
          <a:lstStyle/>
          <a:p>
            <a:r>
              <a:rPr lang="en-US" sz="2800" dirty="0"/>
              <a:t>                           DEFORESTATION</a:t>
            </a:r>
          </a:p>
        </p:txBody>
      </p:sp>
    </p:spTree>
    <p:extLst>
      <p:ext uri="{BB962C8B-B14F-4D97-AF65-F5344CB8AC3E}">
        <p14:creationId xmlns:p14="http://schemas.microsoft.com/office/powerpoint/2010/main" val="19861484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animEffect transition="in" filter="wipe(down)">
                                      <p:cBhvr>
                                        <p:cTn id="7" dur="580">
                                          <p:stCondLst>
                                            <p:cond delay="0"/>
                                          </p:stCondLst>
                                        </p:cTn>
                                        <p:tgtEl>
                                          <p:spTgt spid="5">
                                            <p:txEl>
                                              <p:pRg st="8" end="8"/>
                                            </p:txEl>
                                          </p:spTgt>
                                        </p:tgtEl>
                                      </p:cBhvr>
                                    </p:animEffect>
                                    <p:anim calcmode="lin" valueType="num">
                                      <p:cBhvr>
                                        <p:cTn id="8" dur="1822" tmFilter="0,0; 0.14,0.36; 0.43,0.73; 0.71,0.91; 1.0,1.0">
                                          <p:stCondLst>
                                            <p:cond delay="0"/>
                                          </p:stCondLst>
                                        </p:cTn>
                                        <p:tgtEl>
                                          <p:spTgt spid="5">
                                            <p:txEl>
                                              <p:pRg st="8" end="8"/>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xEl>
                                              <p:pRg st="8" end="8"/>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xEl>
                                              <p:pRg st="8" end="8"/>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xEl>
                                              <p:pRg st="8" end="8"/>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xEl>
                                              <p:pRg st="8" end="8"/>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xEl>
                                              <p:pRg st="8" end="8"/>
                                            </p:txEl>
                                          </p:spTgt>
                                        </p:tgtEl>
                                      </p:cBhvr>
                                      <p:to x="100000" y="60000"/>
                                    </p:animScale>
                                    <p:animScale>
                                      <p:cBhvr>
                                        <p:cTn id="14" dur="166" decel="50000">
                                          <p:stCondLst>
                                            <p:cond delay="676"/>
                                          </p:stCondLst>
                                        </p:cTn>
                                        <p:tgtEl>
                                          <p:spTgt spid="5">
                                            <p:txEl>
                                              <p:pRg st="8" end="8"/>
                                            </p:txEl>
                                          </p:spTgt>
                                        </p:tgtEl>
                                      </p:cBhvr>
                                      <p:to x="100000" y="100000"/>
                                    </p:animScale>
                                    <p:animScale>
                                      <p:cBhvr>
                                        <p:cTn id="15" dur="26">
                                          <p:stCondLst>
                                            <p:cond delay="1312"/>
                                          </p:stCondLst>
                                        </p:cTn>
                                        <p:tgtEl>
                                          <p:spTgt spid="5">
                                            <p:txEl>
                                              <p:pRg st="8" end="8"/>
                                            </p:txEl>
                                          </p:spTgt>
                                        </p:tgtEl>
                                      </p:cBhvr>
                                      <p:to x="100000" y="80000"/>
                                    </p:animScale>
                                    <p:animScale>
                                      <p:cBhvr>
                                        <p:cTn id="16" dur="166" decel="50000">
                                          <p:stCondLst>
                                            <p:cond delay="1338"/>
                                          </p:stCondLst>
                                        </p:cTn>
                                        <p:tgtEl>
                                          <p:spTgt spid="5">
                                            <p:txEl>
                                              <p:pRg st="8" end="8"/>
                                            </p:txEl>
                                          </p:spTgt>
                                        </p:tgtEl>
                                      </p:cBhvr>
                                      <p:to x="100000" y="100000"/>
                                    </p:animScale>
                                    <p:animScale>
                                      <p:cBhvr>
                                        <p:cTn id="17" dur="26">
                                          <p:stCondLst>
                                            <p:cond delay="1642"/>
                                          </p:stCondLst>
                                        </p:cTn>
                                        <p:tgtEl>
                                          <p:spTgt spid="5">
                                            <p:txEl>
                                              <p:pRg st="8" end="8"/>
                                            </p:txEl>
                                          </p:spTgt>
                                        </p:tgtEl>
                                      </p:cBhvr>
                                      <p:to x="100000" y="90000"/>
                                    </p:animScale>
                                    <p:animScale>
                                      <p:cBhvr>
                                        <p:cTn id="18" dur="166" decel="50000">
                                          <p:stCondLst>
                                            <p:cond delay="1668"/>
                                          </p:stCondLst>
                                        </p:cTn>
                                        <p:tgtEl>
                                          <p:spTgt spid="5">
                                            <p:txEl>
                                              <p:pRg st="8" end="8"/>
                                            </p:txEl>
                                          </p:spTgt>
                                        </p:tgtEl>
                                      </p:cBhvr>
                                      <p:to x="100000" y="100000"/>
                                    </p:animScale>
                                    <p:animScale>
                                      <p:cBhvr>
                                        <p:cTn id="19" dur="26">
                                          <p:stCondLst>
                                            <p:cond delay="1808"/>
                                          </p:stCondLst>
                                        </p:cTn>
                                        <p:tgtEl>
                                          <p:spTgt spid="5">
                                            <p:txEl>
                                              <p:pRg st="8" end="8"/>
                                            </p:txEl>
                                          </p:spTgt>
                                        </p:tgtEl>
                                      </p:cBhvr>
                                      <p:to x="100000" y="95000"/>
                                    </p:animScale>
                                    <p:animScale>
                                      <p:cBhvr>
                                        <p:cTn id="20" dur="166" decel="50000">
                                          <p:stCondLst>
                                            <p:cond delay="1834"/>
                                          </p:stCondLst>
                                        </p:cTn>
                                        <p:tgtEl>
                                          <p:spTgt spid="5">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Change in Climate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1025" y="2557463"/>
            <a:ext cx="6249950" cy="3317875"/>
          </a:xfrm>
        </p:spPr>
      </p:pic>
    </p:spTree>
    <p:extLst>
      <p:ext uri="{BB962C8B-B14F-4D97-AF65-F5344CB8AC3E}">
        <p14:creationId xmlns:p14="http://schemas.microsoft.com/office/powerpoint/2010/main" val="126696528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75986" y="239864"/>
            <a:ext cx="10515600" cy="1325563"/>
          </a:xfrm>
        </p:spPr>
        <p:txBody>
          <a:bodyPr/>
          <a:lstStyle/>
          <a:p>
            <a:r>
              <a:rPr lang="en-US" dirty="0"/>
              <a:t>                    Generating of Power</a:t>
            </a:r>
          </a:p>
        </p:txBody>
      </p:sp>
      <p:sp>
        <p:nvSpPr>
          <p:cNvPr id="3" name="Content Placeholder 2"/>
          <p:cNvSpPr>
            <a:spLocks noGrp="1"/>
          </p:cNvSpPr>
          <p:nvPr>
            <p:ph idx="1"/>
          </p:nvPr>
        </p:nvSpPr>
        <p:spPr>
          <a:xfrm>
            <a:off x="975986" y="1690688"/>
            <a:ext cx="10515600" cy="4351338"/>
          </a:xfrm>
        </p:spPr>
        <p:txBody>
          <a:bodyPr/>
          <a:lstStyle/>
          <a:p>
            <a:pPr marL="0" indent="0">
              <a:buNone/>
            </a:pPr>
            <a:r>
              <a:rPr lang="en-US" dirty="0"/>
              <a:t>It is a process to generate electricity  power from sources of primary energy.</a:t>
            </a:r>
          </a:p>
          <a:p>
            <a:pPr marL="0" indent="0">
              <a:buNone/>
            </a:pPr>
            <a:r>
              <a:rPr lang="en-US" dirty="0"/>
              <a:t>1.Generating from Natural Gas</a:t>
            </a:r>
          </a:p>
          <a:p>
            <a:pPr marL="0" indent="0">
              <a:buNone/>
            </a:pPr>
            <a:r>
              <a:rPr lang="en-US" dirty="0"/>
              <a:t>2.Generating from Coal</a:t>
            </a:r>
          </a:p>
          <a:p>
            <a:pPr marL="0" indent="0">
              <a:buNone/>
            </a:pPr>
            <a:r>
              <a:rPr lang="en-US" dirty="0"/>
              <a:t>3.Generating from Water</a:t>
            </a:r>
          </a:p>
        </p:txBody>
      </p:sp>
    </p:spTree>
    <p:extLst>
      <p:ext uri="{BB962C8B-B14F-4D97-AF65-F5344CB8AC3E}">
        <p14:creationId xmlns:p14="http://schemas.microsoft.com/office/powerpoint/2010/main" val="3562986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arn(inVertical)">
                                      <p:cBhvr>
                                        <p:cTn id="16" dur="500"/>
                                        <p:tgtEl>
                                          <p:spTgt spid="3">
                                            <p:txEl>
                                              <p:pRg st="1" end="1"/>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arn(inVertical)">
                                      <p:cBhvr>
                                        <p:cTn id="19" dur="500"/>
                                        <p:tgtEl>
                                          <p:spTgt spid="3">
                                            <p:txEl>
                                              <p:pRg st="2" end="2"/>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44137"/>
            <a:ext cx="9601196" cy="1303867"/>
          </a:xfrm>
        </p:spPr>
        <p:txBody>
          <a:bodyPr/>
          <a:lstStyle/>
          <a:p>
            <a:r>
              <a:rPr lang="en-US" dirty="0"/>
              <a:t>                    Generating of Power</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2277" y="2557463"/>
            <a:ext cx="5647446" cy="3317875"/>
          </a:xfrm>
        </p:spPr>
      </p:pic>
      <p:sp>
        <p:nvSpPr>
          <p:cNvPr id="5" name="TextBox 4"/>
          <p:cNvSpPr txBox="1"/>
          <p:nvPr/>
        </p:nvSpPr>
        <p:spPr>
          <a:xfrm>
            <a:off x="4982123" y="1788022"/>
            <a:ext cx="3299460" cy="769441"/>
          </a:xfrm>
          <a:prstGeom prst="rect">
            <a:avLst/>
          </a:prstGeom>
          <a:noFill/>
        </p:spPr>
        <p:txBody>
          <a:bodyPr wrap="square" rtlCol="0">
            <a:spAutoFit/>
          </a:bodyPr>
          <a:lstStyle/>
          <a:p>
            <a:r>
              <a:rPr lang="en-US" sz="4400" dirty="0"/>
              <a:t>From Water</a:t>
            </a:r>
          </a:p>
        </p:txBody>
      </p:sp>
    </p:spTree>
    <p:extLst>
      <p:ext uri="{BB962C8B-B14F-4D97-AF65-F5344CB8AC3E}">
        <p14:creationId xmlns:p14="http://schemas.microsoft.com/office/powerpoint/2010/main" val="18931967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2000"/>
                                        <p:tgtEl>
                                          <p:spTgt spid="5">
                                            <p:txEl>
                                              <p:pRg st="0" end="0"/>
                                            </p:txEl>
                                          </p:spTgt>
                                        </p:tgtEl>
                                      </p:cBhvr>
                                    </p:animEffect>
                                    <p:anim calcmode="lin" valueType="num">
                                      <p:cBhvr>
                                        <p:cTn id="15" dur="2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16" dur="20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Fossil Fuel From Thermal Power Plant</a:t>
            </a: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692" y="3135746"/>
            <a:ext cx="3046615" cy="2161309"/>
          </a:xfrm>
        </p:spPr>
      </p:pic>
    </p:spTree>
    <p:extLst>
      <p:ext uri="{BB962C8B-B14F-4D97-AF65-F5344CB8AC3E}">
        <p14:creationId xmlns:p14="http://schemas.microsoft.com/office/powerpoint/2010/main" val="429325859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560</TotalTime>
  <Words>460</Words>
  <Application>Microsoft Office PowerPoint</Application>
  <PresentationFormat>Widescreen</PresentationFormat>
  <Paragraphs>105</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 Unicode MS</vt:lpstr>
      <vt:lpstr>Arial</vt:lpstr>
      <vt:lpstr>Garamond</vt:lpstr>
      <vt:lpstr>Wingdings</vt:lpstr>
      <vt:lpstr>Organic</vt:lpstr>
      <vt:lpstr> </vt:lpstr>
      <vt:lpstr>         Climate Change in Pakistan</vt:lpstr>
      <vt:lpstr>                  Climate Change</vt:lpstr>
      <vt:lpstr>Causes of Climate Change in Pakistan </vt:lpstr>
      <vt:lpstr>            </vt:lpstr>
      <vt:lpstr>                    Change in Climate</vt:lpstr>
      <vt:lpstr>                    Generating of Power</vt:lpstr>
      <vt:lpstr>                    Generating of Power</vt:lpstr>
      <vt:lpstr>       Fossil Fuel From Thermal Power Plant</vt:lpstr>
      <vt:lpstr>               Manufacturing of goods</vt:lpstr>
      <vt:lpstr>       Fuel of Factory of Manufacturing goods</vt:lpstr>
      <vt:lpstr>  Garbage of that goods</vt:lpstr>
      <vt:lpstr>                    Burning of that Garbage</vt:lpstr>
      <vt:lpstr>                    Using  Transportation </vt:lpstr>
      <vt:lpstr>                 Over Traffic in Pakistan</vt:lpstr>
      <vt:lpstr>     Green House gases</vt:lpstr>
      <vt:lpstr>                       Green House Gases</vt:lpstr>
      <vt:lpstr>   Green House gases</vt:lpstr>
      <vt:lpstr>      Effects of Climate Change in Pakistan </vt:lpstr>
      <vt:lpstr>Melting of Ice Glaciers and cause of flood</vt:lpstr>
      <vt:lpstr>   Unseasonable rains in Pakistan</vt:lpstr>
      <vt:lpstr>            Heavy rainfalls</vt:lpstr>
      <vt:lpstr>PowerPoint Presentation</vt:lpstr>
      <vt:lpstr>    Flood of 2010</vt:lpstr>
      <vt:lpstr>   Flood of 2010</vt:lpstr>
      <vt:lpstr>  Damage of Pakistan in 2010 flood</vt:lpstr>
      <vt:lpstr>                Flood of 2022 in Pakistan</vt:lpstr>
      <vt:lpstr>Loss of Pakistan due to flood in 2022</vt:lpstr>
      <vt:lpstr>Pakistan suffered climate-induced losses worth $29bn:WORLD BANK</vt:lpstr>
      <vt:lpstr>               Districts effected Most</vt:lpstr>
      <vt:lpstr>PowerPoint Presentation</vt:lpstr>
      <vt:lpstr>PowerPoint Presentation</vt:lpstr>
      <vt:lpstr>Diseases due to flood of 2022</vt:lpstr>
      <vt:lpstr>   Skin Trash</vt:lpstr>
      <vt:lpstr>Wound Infections</vt:lpstr>
      <vt:lpstr>                                Malaria</vt:lpstr>
      <vt:lpstr>Record of cities of Pakistan  </vt:lpstr>
      <vt:lpstr>PowerPoint Presentation</vt:lpstr>
      <vt:lpstr>.Climate change is the more frequent and more intense occurrence of extreme weather events, and this is exactly what we have witnessed in Jacobabad. Said Athar Hussain ( head of the Centre for Climate Research and Development )</vt:lpstr>
      <vt:lpstr>Solutions of climate change in Pakistan</vt:lpstr>
      <vt:lpstr>Pakistan is getting rid of climate change</vt:lpstr>
      <vt:lpstr>PowerPoint Presentation</vt:lpstr>
      <vt:lpstr>               Stop trashing Garbage </vt:lpstr>
      <vt:lpstr>   Use more Solar system instead of electricity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WASEEM AHMED MAZARI</dc:title>
  <dc:creator>Microsoft account</dc:creator>
  <cp:lastModifiedBy>Ihsan Ali</cp:lastModifiedBy>
  <cp:revision>41</cp:revision>
  <dcterms:created xsi:type="dcterms:W3CDTF">2022-11-22T06:26:52Z</dcterms:created>
  <dcterms:modified xsi:type="dcterms:W3CDTF">2025-02-21T10:42:30Z</dcterms:modified>
</cp:coreProperties>
</file>